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1" autoAdjust="0"/>
    <p:restoredTop sz="94660"/>
  </p:normalViewPr>
  <p:slideViewPr>
    <p:cSldViewPr snapToGrid="0">
      <p:cViewPr>
        <p:scale>
          <a:sx n="50" d="100"/>
          <a:sy n="50" d="100"/>
        </p:scale>
        <p:origin x="372" y="1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667BDF-B7ED-7C5C-F561-459993C70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28E20B2-F573-3709-D3D7-9C1BD671A1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A13C04A-090A-A7E7-412F-E75EE8CA5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DCD6ED-FAA0-44C6-2293-A16715624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45FABC3-9BB6-91C4-D9E3-3E9CD175B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175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61CC8B-FDF9-0070-A831-7116AE87C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95B500D-E0A9-2FEE-82E3-B7D2ECE11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AA649C9-6444-C10D-A193-C81F2F25E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BE050A-7CEF-E304-C483-7B7104BD1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011521-A557-6A63-79FF-A8FD8E96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0183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062C9F-30E3-D083-93D4-A7BF5278A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574F92B-B267-9DFA-B3F5-84D6546EA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B0752F8-0BAA-EF0E-E608-6F7B25B57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44B68D-8EDA-3CCD-BD05-A8EB968BF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9B0B8C-410B-4164-A943-766FE920A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0741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A6A62E-81BE-8336-7054-DED2BAC58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4FA893C-18CE-BD51-B898-A756B53810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B7AB55F-45AA-89FC-7B82-40BB006B3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8E4CD8-728E-D365-7EEE-3FCECDD0F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11E6896-CCC5-D3A4-4BFC-7984E18E3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967F604-92CF-11C7-17FD-9F993EEEA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980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C13C12-E811-D530-0D96-D98E962FC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E30FD-6238-936D-7784-604BF4716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0B6E66-9FFA-F79E-7F38-A5C7A7611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D8CB263-08CD-B923-E67E-7CA2820D18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C2DF5EB-9945-7358-6674-5674F32C6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E803A50-85F1-5488-4E63-B891FE2AB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214EAF7-0D6E-0FCA-5948-F131FFA94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DD73D6F-783F-B4EA-D252-0AB82F6E7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489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0092DC-860E-5586-78B0-20DC5AA88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C0153FE-CAA4-095F-3403-FD8433BA7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DC2BE4B-ED1E-0847-AFAD-D67CF5EB7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CAEAE87-9B8E-EEC8-A034-BBBA5678D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265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4E68563-B923-4E4A-0119-54AD30F32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54B4B3B-8A03-69D1-588E-AD16923C2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B18033-A1B3-0432-6A7F-FD6E83F61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154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422A68-2A5E-93FA-101D-4758E747C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DF050E8-AAD1-CB40-437E-14D132C55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90D39C8-995D-6C46-3310-146D102D5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E7209C6-C754-5ABD-31BC-988213886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242B1D6-6583-C7B6-6A19-23E30663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9311FAC-A2E3-BE82-113D-5CBF5FD03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6631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136E09-D340-6F9E-102E-899523662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2FAB77F-DE11-A594-D91F-57D3E8E7F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7F5530A-465C-423C-9240-BCDA54D29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2DAD6AE-93B4-0C3C-C478-B6BF76020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DE1532A-FC08-7329-D154-86D1A766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CD2001C-FE51-0255-1C83-3805B4469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25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CCB7F6-FE7C-7203-2E13-D979BCA6F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4229CCD-0357-84F3-A2DB-D18D783944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7BDC8C3-2D5C-B58D-2462-76DE7A389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FD9754E-23D3-0D00-5874-3D2765685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F041EE-41C7-A64D-E2B0-8C33DA9B8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4879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5B955E8-2719-EA53-3DEF-B42DBB4E4D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6F4AAA5-B9A4-D60F-2FF1-2147973CF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B84B25-7AD8-39DB-B813-DBC4FBF5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7E76B3-3A91-FD58-AB32-EA7CE955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9AE138-158C-320A-2995-1845C747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0847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7DA3A72-BCAA-1115-5433-262DE9BC0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B63E36C-9FFC-F6AD-C29F-9FFE76E6B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507AB3-8DAB-C67F-7D3C-8B9C7135BD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93F38-F907-4FAD-9B99-A86AAEDBCEA3}" type="datetimeFigureOut">
              <a:rPr lang="ko-KR" altLang="en-US" smtClean="0"/>
              <a:t>2026-07-15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295014-0D75-7EB1-F263-ECA81E55E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13274C4-18C1-5FC1-4F1B-9128932CC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469DE-B430-42D8-9CCB-B2D2615ED6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4058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3F559C-5AF8-0335-AB5E-7AAACC4A0072}"/>
              </a:ext>
            </a:extLst>
          </p:cNvPr>
          <p:cNvSpPr txBox="1"/>
          <p:nvPr/>
        </p:nvSpPr>
        <p:spPr>
          <a:xfrm>
            <a:off x="3053542" y="1237049"/>
            <a:ext cx="60849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0" dirty="0"/>
              <a:t>EIGRP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07826-245F-BD81-E8F0-3A03CC3F5EA4}"/>
              </a:ext>
            </a:extLst>
          </p:cNvPr>
          <p:cNvSpPr txBox="1"/>
          <p:nvPr/>
        </p:nvSpPr>
        <p:spPr>
          <a:xfrm>
            <a:off x="1629295" y="3711632"/>
            <a:ext cx="9459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 dirty="0"/>
              <a:t>(Enhanced Interior Gateway Routing Protocol)</a:t>
            </a:r>
            <a:endParaRPr lang="ko-KR" altLang="en-US" sz="3000" dirty="0"/>
          </a:p>
        </p:txBody>
      </p:sp>
    </p:spTree>
    <p:extLst>
      <p:ext uri="{BB962C8B-B14F-4D97-AF65-F5344CB8AC3E}">
        <p14:creationId xmlns:p14="http://schemas.microsoft.com/office/powerpoint/2010/main" val="1559358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03EFB-C859-C6AD-1D1B-3713DD76D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74D307-5CF0-0464-F6E6-170359A184A6}"/>
              </a:ext>
            </a:extLst>
          </p:cNvPr>
          <p:cNvSpPr txBox="1"/>
          <p:nvPr/>
        </p:nvSpPr>
        <p:spPr>
          <a:xfrm>
            <a:off x="3053542" y="588656"/>
            <a:ext cx="60849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0" dirty="0"/>
              <a:t>IGP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B5B601-C88A-DD71-9414-157ACC30DA12}"/>
              </a:ext>
            </a:extLst>
          </p:cNvPr>
          <p:cNvSpPr txBox="1"/>
          <p:nvPr/>
        </p:nvSpPr>
        <p:spPr>
          <a:xfrm>
            <a:off x="1366058" y="2219872"/>
            <a:ext cx="9459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 dirty="0"/>
              <a:t>(Interior Gateway Protocol)</a:t>
            </a:r>
            <a:endParaRPr lang="ko-KR" altLang="en-US" sz="3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DDD818-6B09-FC0B-7DDB-2F059BE42D74}"/>
              </a:ext>
            </a:extLst>
          </p:cNvPr>
          <p:cNvSpPr txBox="1"/>
          <p:nvPr/>
        </p:nvSpPr>
        <p:spPr>
          <a:xfrm>
            <a:off x="1622367" y="3136853"/>
            <a:ext cx="8947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/>
              <a:t>하나의 조직이나 관리 영역 내부에서 사용하는 라우팅 프로토콜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D879CF-D10C-B9F8-A896-D0349C5713F5}"/>
              </a:ext>
            </a:extLst>
          </p:cNvPr>
          <p:cNvSpPr txBox="1"/>
          <p:nvPr/>
        </p:nvSpPr>
        <p:spPr>
          <a:xfrm>
            <a:off x="2310938" y="4205031"/>
            <a:ext cx="757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/>
              <a:t>대표적으로 </a:t>
            </a:r>
            <a:r>
              <a:rPr lang="en-US" altLang="ko-KR" sz="2000" dirty="0"/>
              <a:t>RIP, IGRP, EIGRP, OSFP, IS-IS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4976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B31119-6301-6E1D-4387-FF227A1B4D1D}"/>
              </a:ext>
            </a:extLst>
          </p:cNvPr>
          <p:cNvSpPr txBox="1"/>
          <p:nvPr/>
        </p:nvSpPr>
        <p:spPr>
          <a:xfrm>
            <a:off x="631768" y="546854"/>
            <a:ext cx="7215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EIGRP </a:t>
            </a:r>
            <a:r>
              <a:rPr lang="ko-KR" altLang="en-US" sz="2400" dirty="0"/>
              <a:t>탄생 배경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149FB8-B3F8-6554-D944-BE293BFC1F3E}"/>
              </a:ext>
            </a:extLst>
          </p:cNvPr>
          <p:cNvSpPr txBox="1"/>
          <p:nvPr/>
        </p:nvSpPr>
        <p:spPr>
          <a:xfrm>
            <a:off x="764770" y="1463038"/>
            <a:ext cx="102246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원래는 </a:t>
            </a:r>
            <a:r>
              <a:rPr lang="en-US" altLang="ko-KR" dirty="0"/>
              <a:t>IGRP </a:t>
            </a:r>
            <a:r>
              <a:rPr lang="ko-KR" altLang="en-US" dirty="0"/>
              <a:t>라는 프로토콜이 있었음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얘는 왜 생겼냐 </a:t>
            </a:r>
            <a:r>
              <a:rPr lang="en-US" altLang="ko-KR" dirty="0">
                <a:sym typeface="Wingdings" panose="05000000000000000000" pitchFamily="2" charset="2"/>
              </a:rPr>
              <a:t></a:t>
            </a:r>
            <a:r>
              <a:rPr lang="ko-KR" altLang="en-US" dirty="0"/>
              <a:t> </a:t>
            </a:r>
            <a:r>
              <a:rPr lang="en-US" altLang="ko-KR" dirty="0"/>
              <a:t>RIP</a:t>
            </a:r>
            <a:r>
              <a:rPr lang="ko-KR" altLang="en-US" dirty="0"/>
              <a:t>에 한계점을 보완하기 위해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RIP</a:t>
            </a:r>
            <a:r>
              <a:rPr lang="ko-KR" altLang="en-US" dirty="0"/>
              <a:t>의 한계점</a:t>
            </a:r>
            <a:r>
              <a:rPr lang="en-US" altLang="ko-KR" dirty="0"/>
              <a:t>?</a:t>
            </a:r>
          </a:p>
          <a:p>
            <a:endParaRPr lang="en-US" altLang="ko-KR" dirty="0"/>
          </a:p>
          <a:p>
            <a:r>
              <a:rPr lang="en-US" altLang="ko-KR" dirty="0"/>
              <a:t>• </a:t>
            </a:r>
            <a:r>
              <a:rPr lang="ko-KR" altLang="en-US" dirty="0"/>
              <a:t>경로 판단 기준이 </a:t>
            </a:r>
            <a:r>
              <a:rPr lang="en-US" altLang="ko-KR" dirty="0"/>
              <a:t>Hop Count </a:t>
            </a:r>
            <a:r>
              <a:rPr lang="ko-KR" altLang="en-US" dirty="0"/>
              <a:t>뿐임</a:t>
            </a:r>
            <a:r>
              <a:rPr lang="en-US" altLang="ko-KR" dirty="0"/>
              <a:t>. </a:t>
            </a:r>
            <a:r>
              <a:rPr lang="ko-KR" altLang="en-US" dirty="0"/>
              <a:t>근데 최대 홉도 </a:t>
            </a:r>
            <a:r>
              <a:rPr lang="en-US" altLang="ko-KR" dirty="0"/>
              <a:t>15</a:t>
            </a:r>
            <a:r>
              <a:rPr lang="ko-KR" altLang="en-US" dirty="0"/>
              <a:t>까지</a:t>
            </a:r>
            <a:r>
              <a:rPr lang="en-US" altLang="ko-KR" dirty="0"/>
              <a:t>.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큰 네트워크에 부적합</a:t>
            </a:r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/>
              <a:t>• </a:t>
            </a:r>
            <a:r>
              <a:rPr lang="ko-KR" altLang="en-US" dirty="0"/>
              <a:t>수렴 속도와 네트워크 변화에 대한 대응이 느림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78126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D1C8F3-E34A-0BE6-DBCB-E85396539C07}"/>
              </a:ext>
            </a:extLst>
          </p:cNvPr>
          <p:cNvSpPr txBox="1"/>
          <p:nvPr/>
        </p:nvSpPr>
        <p:spPr>
          <a:xfrm>
            <a:off x="0" y="149629"/>
            <a:ext cx="118206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수렴 속도가 느리다 </a:t>
            </a:r>
            <a:r>
              <a:rPr lang="en-US" altLang="ko-KR" dirty="0"/>
              <a:t>? </a:t>
            </a:r>
          </a:p>
          <a:p>
            <a:endParaRPr lang="en-US" altLang="ko-KR" dirty="0"/>
          </a:p>
          <a:p>
            <a:r>
              <a:rPr lang="en-US" altLang="ko-KR" dirty="0"/>
              <a:t>ex) PC - R1 - R2 - R3 - Server </a:t>
            </a:r>
            <a:r>
              <a:rPr lang="ko-KR" altLang="en-US" dirty="0"/>
              <a:t>가 </a:t>
            </a:r>
            <a:r>
              <a:rPr lang="ko-KR" altLang="en-US" dirty="0" err="1"/>
              <a:t>있을때</a:t>
            </a:r>
            <a:r>
              <a:rPr lang="ko-KR" altLang="en-US" dirty="0"/>
              <a:t> </a:t>
            </a:r>
            <a:r>
              <a:rPr lang="en-US" altLang="ko-KR" dirty="0"/>
              <a:t>R2 - R3</a:t>
            </a:r>
            <a:r>
              <a:rPr lang="ko-KR" altLang="en-US" dirty="0"/>
              <a:t>의 링크가 끊어졌다면 라우터들이 거치는 과정</a:t>
            </a:r>
          </a:p>
          <a:p>
            <a:r>
              <a:rPr lang="en-US" altLang="ko-KR" dirty="0"/>
              <a:t>1. R2</a:t>
            </a:r>
            <a:r>
              <a:rPr lang="ko-KR" altLang="en-US" dirty="0"/>
              <a:t>가 링크 장애를 감지</a:t>
            </a:r>
          </a:p>
          <a:p>
            <a:r>
              <a:rPr lang="en-US" altLang="ko-KR" dirty="0"/>
              <a:t>2. R2</a:t>
            </a:r>
            <a:r>
              <a:rPr lang="ko-KR" altLang="en-US" dirty="0"/>
              <a:t>가 해당 경로를 사용할 수 없다고 판단</a:t>
            </a:r>
          </a:p>
          <a:p>
            <a:r>
              <a:rPr lang="en-US" altLang="ko-KR" dirty="0"/>
              <a:t>3. R2</a:t>
            </a:r>
            <a:r>
              <a:rPr lang="ko-KR" altLang="en-US" dirty="0"/>
              <a:t>가 이웃 라우터 </a:t>
            </a:r>
            <a:r>
              <a:rPr lang="en-US" altLang="ko-KR" dirty="0"/>
              <a:t>R1</a:t>
            </a:r>
            <a:r>
              <a:rPr lang="ko-KR" altLang="en-US" dirty="0"/>
              <a:t>에게 장애 정보 전달</a:t>
            </a:r>
          </a:p>
          <a:p>
            <a:r>
              <a:rPr lang="en-US" altLang="ko-KR" dirty="0"/>
              <a:t>4. R1</a:t>
            </a:r>
            <a:r>
              <a:rPr lang="ko-KR" altLang="en-US" dirty="0"/>
              <a:t>이 자신의 라우팅 테이블 수정</a:t>
            </a:r>
          </a:p>
          <a:p>
            <a:r>
              <a:rPr lang="en-US" altLang="ko-KR" dirty="0"/>
              <a:t>5. </a:t>
            </a:r>
            <a:r>
              <a:rPr lang="ko-KR" altLang="en-US" dirty="0"/>
              <a:t>다른 라우터들도 순차적으로 정보 수정</a:t>
            </a:r>
          </a:p>
          <a:p>
            <a:r>
              <a:rPr lang="en-US" altLang="ko-KR" dirty="0"/>
              <a:t>6. </a:t>
            </a:r>
            <a:r>
              <a:rPr lang="ko-KR" altLang="en-US" dirty="0"/>
              <a:t>모든 라우터가 새로운 경로에 합의</a:t>
            </a:r>
          </a:p>
          <a:p>
            <a:r>
              <a:rPr lang="ko-KR" altLang="en-US" dirty="0"/>
              <a:t>이 전체 과정이 끝나야 수렴이 완료되기 때문에 수렴 속도가 느리다고 함</a:t>
            </a:r>
            <a:endParaRPr lang="en-US" altLang="ko-KR" dirty="0"/>
          </a:p>
          <a:p>
            <a:endParaRPr lang="ko-KR" altLang="en-US" dirty="0"/>
          </a:p>
          <a:p>
            <a:r>
              <a:rPr lang="en-US" altLang="ko-KR" dirty="0"/>
              <a:t>+</a:t>
            </a:r>
            <a:r>
              <a:rPr lang="ko-KR" altLang="en-US" dirty="0"/>
              <a:t>타이머 이슈로 각 라우터당 </a:t>
            </a:r>
            <a:r>
              <a:rPr lang="en-US" altLang="ko-KR" dirty="0"/>
              <a:t>30</a:t>
            </a:r>
            <a:r>
              <a:rPr lang="ko-KR" altLang="en-US" dirty="0"/>
              <a:t>초까지 늦게 전달될 가능성 있음</a:t>
            </a:r>
          </a:p>
          <a:p>
            <a:r>
              <a:rPr lang="en-US" altLang="ko-KR" dirty="0"/>
              <a:t>ex) R1-R2-R3-R4 </a:t>
            </a:r>
            <a:r>
              <a:rPr lang="ko-KR" altLang="en-US" dirty="0"/>
              <a:t>에서 </a:t>
            </a:r>
            <a:r>
              <a:rPr lang="en-US" altLang="ko-KR" dirty="0"/>
              <a:t>R3-R4 </a:t>
            </a:r>
            <a:r>
              <a:rPr lang="ko-KR" altLang="en-US" dirty="0"/>
              <a:t>링크가 끊기면 </a:t>
            </a:r>
            <a:r>
              <a:rPr lang="en-US" altLang="ko-KR" dirty="0"/>
              <a:t>R3</a:t>
            </a:r>
            <a:r>
              <a:rPr lang="ko-KR" altLang="en-US" dirty="0"/>
              <a:t>는 바로 알지만 </a:t>
            </a:r>
            <a:r>
              <a:rPr lang="en-US" altLang="ko-KR" dirty="0"/>
              <a:t>R2</a:t>
            </a:r>
            <a:r>
              <a:rPr lang="ko-KR" altLang="en-US" dirty="0"/>
              <a:t>는 </a:t>
            </a:r>
            <a:r>
              <a:rPr lang="en-US" altLang="ko-KR" dirty="0"/>
              <a:t>R3</a:t>
            </a:r>
            <a:r>
              <a:rPr lang="ko-KR" altLang="en-US" dirty="0"/>
              <a:t>에게 </a:t>
            </a:r>
            <a:r>
              <a:rPr lang="en-US" altLang="ko-KR" dirty="0"/>
              <a:t>R1</a:t>
            </a:r>
            <a:r>
              <a:rPr lang="ko-KR" altLang="en-US" dirty="0"/>
              <a:t>는 </a:t>
            </a:r>
            <a:r>
              <a:rPr lang="en-US" altLang="ko-KR" dirty="0"/>
              <a:t>R2</a:t>
            </a:r>
            <a:r>
              <a:rPr lang="ko-KR" altLang="en-US" dirty="0"/>
              <a:t>에게 들어야 함</a:t>
            </a:r>
          </a:p>
          <a:p>
            <a:endParaRPr lang="en-US" altLang="ko-KR" dirty="0"/>
          </a:p>
          <a:p>
            <a:r>
              <a:rPr lang="en-US" altLang="ko-KR" dirty="0"/>
              <a:t>ex) R1-R2-R3-Dst </a:t>
            </a:r>
            <a:r>
              <a:rPr lang="ko-KR" altLang="en-US" dirty="0"/>
              <a:t>에서 </a:t>
            </a:r>
            <a:r>
              <a:rPr lang="en-US" altLang="ko-KR" dirty="0"/>
              <a:t>R3-Dst </a:t>
            </a:r>
            <a:r>
              <a:rPr lang="ko-KR" altLang="en-US" dirty="0"/>
              <a:t>가 끊어지면 </a:t>
            </a:r>
            <a:r>
              <a:rPr lang="en-US" altLang="ko-KR" dirty="0"/>
              <a:t>R3</a:t>
            </a:r>
            <a:r>
              <a:rPr lang="ko-KR" altLang="en-US" dirty="0"/>
              <a:t>는 목적지가 끊어진 것을 알지만</a:t>
            </a:r>
            <a:r>
              <a:rPr lang="en-US" altLang="ko-KR" dirty="0"/>
              <a:t>, </a:t>
            </a:r>
          </a:p>
          <a:p>
            <a:r>
              <a:rPr lang="en-US" altLang="ko-KR" dirty="0"/>
              <a:t>     R2</a:t>
            </a:r>
            <a:r>
              <a:rPr lang="ko-KR" altLang="en-US" dirty="0"/>
              <a:t>가 전에 배운 경로 정보를 다시 </a:t>
            </a:r>
            <a:r>
              <a:rPr lang="en-US" altLang="ko-KR" dirty="0"/>
              <a:t>R3</a:t>
            </a:r>
            <a:r>
              <a:rPr lang="ko-KR" altLang="en-US" dirty="0"/>
              <a:t>에게 광고할 수 있음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                      R2 </a:t>
            </a:r>
            <a:r>
              <a:rPr lang="ko-KR" altLang="en-US" dirty="0"/>
              <a:t>입장 </a:t>
            </a:r>
            <a:r>
              <a:rPr lang="en-US" altLang="ko-KR" dirty="0"/>
              <a:t>:  </a:t>
            </a:r>
            <a:r>
              <a:rPr lang="ko-KR" altLang="en-US" dirty="0"/>
              <a:t>목적지까지 </a:t>
            </a:r>
            <a:r>
              <a:rPr lang="en-US" altLang="ko-KR" dirty="0"/>
              <a:t>2Hop                R3 </a:t>
            </a:r>
            <a:r>
              <a:rPr lang="ko-KR" altLang="en-US" dirty="0"/>
              <a:t>입장 </a:t>
            </a:r>
            <a:r>
              <a:rPr lang="en-US" altLang="ko-KR" dirty="0"/>
              <a:t>: R2 </a:t>
            </a:r>
            <a:r>
              <a:rPr lang="ko-KR" altLang="en-US" dirty="0"/>
              <a:t>통해서 갈 수 있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                                  이렇게 되면 </a:t>
            </a:r>
            <a:r>
              <a:rPr lang="en-US" altLang="ko-KR" dirty="0"/>
              <a:t>R2-&gt;R3-&gt;R2-&gt;R3 </a:t>
            </a:r>
            <a:r>
              <a:rPr lang="ko-KR" altLang="en-US" dirty="0"/>
              <a:t>루프 발생</a:t>
            </a:r>
          </a:p>
          <a:p>
            <a:r>
              <a:rPr lang="ko-KR" altLang="en-US" dirty="0"/>
              <a:t>하지만 </a:t>
            </a:r>
            <a:r>
              <a:rPr lang="en-US" altLang="ko-KR" dirty="0"/>
              <a:t>Split-Horizon, Route Poisoning, Hold Down </a:t>
            </a:r>
            <a:r>
              <a:rPr lang="ko-KR" altLang="en-US" dirty="0"/>
              <a:t>같은 기능들로 방지를 하긴 하는데</a:t>
            </a:r>
          </a:p>
          <a:p>
            <a:r>
              <a:rPr lang="ko-KR" altLang="en-US" dirty="0"/>
              <a:t>이것도 일정 시간 기다리거나 경로를 제한하기 때문에 소요되는 시간이 있음</a:t>
            </a:r>
            <a:r>
              <a:rPr lang="en-US" altLang="ko-KR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7A874-263A-201C-AA3C-A50D1C0EE11B}"/>
              </a:ext>
            </a:extLst>
          </p:cNvPr>
          <p:cNvSpPr txBox="1"/>
          <p:nvPr/>
        </p:nvSpPr>
        <p:spPr>
          <a:xfrm>
            <a:off x="6096000" y="6292872"/>
            <a:ext cx="6799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수렴 </a:t>
            </a:r>
            <a:r>
              <a:rPr lang="en-US" altLang="ko-KR" sz="1600" dirty="0"/>
              <a:t>: </a:t>
            </a:r>
            <a:r>
              <a:rPr lang="ko-KR" altLang="en-US" sz="1600" dirty="0"/>
              <a:t>네트워크에 장애나 경로 변화가 발생했을 때</a:t>
            </a:r>
            <a:r>
              <a:rPr lang="en-US" altLang="ko-KR" sz="1600" dirty="0"/>
              <a:t>, </a:t>
            </a:r>
          </a:p>
          <a:p>
            <a:r>
              <a:rPr lang="ko-KR" altLang="en-US" sz="1600" dirty="0"/>
              <a:t>모든 라우터가 새로운 정상 경로 정보를 동일하게 인식하는 상태</a:t>
            </a:r>
          </a:p>
          <a:p>
            <a:endParaRPr lang="ko-KR" alt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CB5677-D5DF-5760-FD9A-2E05DA62849A}"/>
              </a:ext>
            </a:extLst>
          </p:cNvPr>
          <p:cNvSpPr txBox="1"/>
          <p:nvPr/>
        </p:nvSpPr>
        <p:spPr>
          <a:xfrm>
            <a:off x="0" y="5852740"/>
            <a:ext cx="261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+ Count to Infinity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9785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998EED-8F01-2442-7230-16EACA0FCDC1}"/>
              </a:ext>
            </a:extLst>
          </p:cNvPr>
          <p:cNvSpPr txBox="1"/>
          <p:nvPr/>
        </p:nvSpPr>
        <p:spPr>
          <a:xfrm>
            <a:off x="149629" y="216131"/>
            <a:ext cx="118373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네트워크 변화에 대한 대응이 느리다 </a:t>
            </a:r>
            <a:r>
              <a:rPr lang="en-US" altLang="ko-KR" dirty="0"/>
              <a:t>?</a:t>
            </a:r>
          </a:p>
          <a:p>
            <a:endParaRPr lang="en-US" altLang="ko-KR" dirty="0"/>
          </a:p>
          <a:p>
            <a:r>
              <a:rPr lang="en-US" altLang="ko-KR" dirty="0"/>
              <a:t>•</a:t>
            </a:r>
            <a:r>
              <a:rPr lang="ko-KR" altLang="en-US" dirty="0"/>
              <a:t>링크 단절</a:t>
            </a:r>
          </a:p>
          <a:p>
            <a:r>
              <a:rPr lang="en-US" altLang="ko-KR" dirty="0"/>
              <a:t>•</a:t>
            </a:r>
            <a:r>
              <a:rPr lang="ko-KR" altLang="en-US" dirty="0"/>
              <a:t>라우터 다운</a:t>
            </a:r>
          </a:p>
          <a:p>
            <a:r>
              <a:rPr lang="en-US" altLang="ko-KR" dirty="0"/>
              <a:t>•</a:t>
            </a:r>
            <a:r>
              <a:rPr lang="ko-KR" altLang="en-US" dirty="0"/>
              <a:t>새로운 네트워크 추가</a:t>
            </a:r>
          </a:p>
          <a:p>
            <a:r>
              <a:rPr lang="en-US" altLang="ko-KR" dirty="0"/>
              <a:t>•</a:t>
            </a:r>
            <a:r>
              <a:rPr lang="ko-KR" altLang="en-US" dirty="0"/>
              <a:t>인터페이스 활성화 </a:t>
            </a:r>
            <a:r>
              <a:rPr lang="en-US" altLang="ko-KR" dirty="0"/>
              <a:t>or </a:t>
            </a:r>
            <a:r>
              <a:rPr lang="ko-KR" altLang="en-US" dirty="0"/>
              <a:t>비활성화</a:t>
            </a:r>
          </a:p>
          <a:p>
            <a:r>
              <a:rPr lang="en-US" altLang="ko-KR" dirty="0"/>
              <a:t>•</a:t>
            </a:r>
            <a:r>
              <a:rPr lang="ko-KR" altLang="en-US" dirty="0"/>
              <a:t>더 좋은 경로 등장</a:t>
            </a:r>
          </a:p>
          <a:p>
            <a:r>
              <a:rPr lang="en-US" altLang="ko-KR" dirty="0"/>
              <a:t>•</a:t>
            </a:r>
            <a:r>
              <a:rPr lang="ko-KR" altLang="en-US" dirty="0"/>
              <a:t>기존 경로의 속도 저하</a:t>
            </a:r>
          </a:p>
          <a:p>
            <a:r>
              <a:rPr lang="en-US" altLang="ko-KR" dirty="0"/>
              <a:t>+</a:t>
            </a:r>
            <a:r>
              <a:rPr lang="ko-KR" altLang="en-US" dirty="0"/>
              <a:t>타이머 이슈로 경우에 따라 오래된 경로가 상당 시간 남아 있을 가능성 있음</a:t>
            </a:r>
          </a:p>
          <a:p>
            <a:r>
              <a:rPr lang="ko-KR" altLang="en-US" dirty="0"/>
              <a:t>그래서 네트워크 변화 반영이 느리다고 함 </a:t>
            </a:r>
          </a:p>
        </p:txBody>
      </p:sp>
    </p:spTree>
    <p:extLst>
      <p:ext uri="{BB962C8B-B14F-4D97-AF65-F5344CB8AC3E}">
        <p14:creationId xmlns:p14="http://schemas.microsoft.com/office/powerpoint/2010/main" val="1935117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BCF264-6324-C3E3-4DD6-7A8E80BA4E81}"/>
              </a:ext>
            </a:extLst>
          </p:cNvPr>
          <p:cNvSpPr txBox="1"/>
          <p:nvPr/>
        </p:nvSpPr>
        <p:spPr>
          <a:xfrm>
            <a:off x="149629" y="365760"/>
            <a:ext cx="118539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IGRP </a:t>
            </a:r>
            <a:r>
              <a:rPr lang="ko-KR" altLang="en-US" dirty="0"/>
              <a:t>한계점 </a:t>
            </a:r>
            <a:r>
              <a:rPr lang="en-US" altLang="ko-KR" dirty="0"/>
              <a:t>: Classful Routing Protocol</a:t>
            </a:r>
          </a:p>
          <a:p>
            <a:endParaRPr lang="en-US" altLang="ko-KR" dirty="0"/>
          </a:p>
          <a:p>
            <a:r>
              <a:rPr lang="en-US" altLang="ko-KR" dirty="0"/>
              <a:t>-VLSM, CIDR, </a:t>
            </a:r>
            <a:r>
              <a:rPr lang="ko-KR" altLang="en-US" dirty="0"/>
              <a:t>불연속 네트워크</a:t>
            </a:r>
            <a:r>
              <a:rPr lang="en-US" altLang="ko-KR" dirty="0"/>
              <a:t> </a:t>
            </a:r>
            <a:r>
              <a:rPr lang="ko-KR" altLang="en-US" dirty="0"/>
              <a:t>같은 기능들을 지원 못함</a:t>
            </a:r>
            <a:endParaRPr lang="en-US" altLang="ko-KR" dirty="0"/>
          </a:p>
          <a:p>
            <a:endParaRPr lang="en-US" altLang="ko-KR" dirty="0"/>
          </a:p>
          <a:p>
            <a:r>
              <a:rPr lang="nb-NO" altLang="ko-KR" sz="1200" dirty="0"/>
              <a:t>VLSM(Variable Length Subnet Mask) ? : </a:t>
            </a:r>
            <a:r>
              <a:rPr lang="ko-KR" altLang="en-US" sz="1200" dirty="0"/>
              <a:t> 가변 길이 </a:t>
            </a:r>
            <a:r>
              <a:rPr lang="ko-KR" altLang="en-US" sz="1200" dirty="0" err="1"/>
              <a:t>서브넷</a:t>
            </a:r>
            <a:r>
              <a:rPr lang="ko-KR" altLang="en-US" sz="1200" dirty="0"/>
              <a:t> 마스크</a:t>
            </a:r>
            <a:endParaRPr lang="en-US" altLang="ko-KR" sz="1200" dirty="0"/>
          </a:p>
          <a:p>
            <a:r>
              <a:rPr lang="en-US" altLang="ko-KR" sz="1200" dirty="0"/>
              <a:t>Ex) 192.168.0.0/24 </a:t>
            </a:r>
            <a:r>
              <a:rPr lang="en-US" altLang="ko-KR" sz="1200" dirty="0">
                <a:sym typeface="Wingdings" panose="05000000000000000000" pitchFamily="2" charset="2"/>
              </a:rPr>
              <a:t> </a:t>
            </a:r>
            <a:r>
              <a:rPr lang="ko-KR" altLang="en-US" sz="1200" dirty="0">
                <a:sym typeface="Wingdings" panose="05000000000000000000" pitchFamily="2" charset="2"/>
              </a:rPr>
              <a:t>하나의 네트워크 대역을 필요한 호스트 수에 따라 </a:t>
            </a:r>
            <a:r>
              <a:rPr lang="en-US" altLang="ko-KR" sz="1200" dirty="0">
                <a:sym typeface="Wingdings" panose="05000000000000000000" pitchFamily="2" charset="2"/>
              </a:rPr>
              <a:t>/26, /27 </a:t>
            </a:r>
            <a:r>
              <a:rPr lang="ko-KR" altLang="en-US" sz="1200" dirty="0">
                <a:sym typeface="Wingdings" panose="05000000000000000000" pitchFamily="2" charset="2"/>
              </a:rPr>
              <a:t>등 </a:t>
            </a:r>
            <a:r>
              <a:rPr lang="ko-KR" altLang="en-US" sz="1200" dirty="0" err="1">
                <a:sym typeface="Wingdings" panose="05000000000000000000" pitchFamily="2" charset="2"/>
              </a:rPr>
              <a:t>서브네팅</a:t>
            </a:r>
            <a:r>
              <a:rPr lang="ko-KR" altLang="en-US" sz="1200" dirty="0">
                <a:sym typeface="Wingdings" panose="05000000000000000000" pitchFamily="2" charset="2"/>
              </a:rPr>
              <a:t> 가능</a:t>
            </a:r>
            <a:endParaRPr lang="en-US" altLang="ko-KR" sz="1200" dirty="0">
              <a:sym typeface="Wingdings" panose="05000000000000000000" pitchFamily="2" charset="2"/>
            </a:endParaRPr>
          </a:p>
          <a:p>
            <a:endParaRPr lang="en-US" altLang="ko-KR" sz="1200" dirty="0">
              <a:sym typeface="Wingdings" panose="05000000000000000000" pitchFamily="2" charset="2"/>
            </a:endParaRPr>
          </a:p>
          <a:p>
            <a:r>
              <a:rPr lang="en-US" altLang="ko-KR" sz="1200" dirty="0"/>
              <a:t>CIDR(Classless Inter-Domain Routing) ? : </a:t>
            </a:r>
            <a:r>
              <a:rPr lang="ko-KR" altLang="en-US" sz="1200" dirty="0"/>
              <a:t>클래스 없는 도메인 간 라우팅</a:t>
            </a:r>
            <a:endParaRPr lang="en-US" altLang="ko-KR" sz="1200" dirty="0"/>
          </a:p>
          <a:p>
            <a:r>
              <a:rPr lang="en-US" altLang="ko-KR" sz="1200" dirty="0"/>
              <a:t>Ex) 10.1.1.0 </a:t>
            </a:r>
            <a:r>
              <a:rPr lang="en-US" altLang="ko-KR" sz="1200" dirty="0">
                <a:sym typeface="Wingdings" panose="05000000000000000000" pitchFamily="2" charset="2"/>
              </a:rPr>
              <a:t> A class(/8) </a:t>
            </a:r>
            <a:r>
              <a:rPr lang="ko-KR" altLang="en-US" sz="1200" dirty="0">
                <a:sym typeface="Wingdings" panose="05000000000000000000" pitchFamily="2" charset="2"/>
              </a:rPr>
              <a:t>얘를 </a:t>
            </a:r>
            <a:r>
              <a:rPr lang="en-US" altLang="ko-KR" sz="1200" dirty="0">
                <a:sym typeface="Wingdings" panose="05000000000000000000" pitchFamily="2" charset="2"/>
              </a:rPr>
              <a:t>/16, /24 </a:t>
            </a:r>
            <a:r>
              <a:rPr lang="ko-KR" altLang="en-US" sz="1200" dirty="0">
                <a:sym typeface="Wingdings" panose="05000000000000000000" pitchFamily="2" charset="2"/>
              </a:rPr>
              <a:t>등으로 </a:t>
            </a:r>
            <a:r>
              <a:rPr lang="ko-KR" altLang="en-US" sz="1200" dirty="0" err="1">
                <a:sym typeface="Wingdings" panose="05000000000000000000" pitchFamily="2" charset="2"/>
              </a:rPr>
              <a:t>서브네팅</a:t>
            </a:r>
            <a:r>
              <a:rPr lang="ko-KR" altLang="en-US" sz="1200" dirty="0">
                <a:sym typeface="Wingdings" panose="05000000000000000000" pitchFamily="2" charset="2"/>
              </a:rPr>
              <a:t> 가능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ko-KR" altLang="en-US" sz="1200" dirty="0"/>
              <a:t>불연속 네트워크 </a:t>
            </a:r>
            <a:r>
              <a:rPr lang="en-US" altLang="ko-KR" sz="1200" dirty="0"/>
              <a:t>? : </a:t>
            </a:r>
            <a:r>
              <a:rPr lang="ko-KR" altLang="en-US" sz="1200" dirty="0"/>
              <a:t>같은 </a:t>
            </a:r>
            <a:r>
              <a:rPr lang="en-US" altLang="ko-KR" sz="1200" dirty="0"/>
              <a:t>Major Network</a:t>
            </a:r>
            <a:r>
              <a:rPr lang="ko-KR" altLang="en-US" sz="1200" dirty="0"/>
              <a:t> 사이에 다른 네트워크가 낀 구조</a:t>
            </a:r>
            <a:endParaRPr lang="en-US" altLang="ko-KR" sz="1200" dirty="0"/>
          </a:p>
          <a:p>
            <a:r>
              <a:rPr lang="en-US" altLang="ko-KR" sz="1200" dirty="0"/>
              <a:t>Ex) 172.16.1.0/24 – R1 – 10.0.0.0/30 – R2 – 172.16.2.0/24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DC88ED-9EE7-656B-66E0-2EFB6EC07CD7}"/>
              </a:ext>
            </a:extLst>
          </p:cNvPr>
          <p:cNvSpPr txBox="1"/>
          <p:nvPr/>
        </p:nvSpPr>
        <p:spPr>
          <a:xfrm>
            <a:off x="149629" y="3493407"/>
            <a:ext cx="7830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그래서 </a:t>
            </a:r>
            <a:r>
              <a:rPr lang="en-US" altLang="ko-KR" dirty="0"/>
              <a:t>Classless </a:t>
            </a:r>
            <a:r>
              <a:rPr lang="ko-KR" altLang="en-US" dirty="0"/>
              <a:t>기능이 추가된 게 </a:t>
            </a:r>
            <a:r>
              <a:rPr lang="en-US" altLang="ko-KR" dirty="0"/>
              <a:t>EIGRP</a:t>
            </a:r>
          </a:p>
          <a:p>
            <a:r>
              <a:rPr lang="en-US" altLang="ko-KR" dirty="0"/>
              <a:t>- IGRP</a:t>
            </a:r>
            <a:r>
              <a:rPr lang="ko-KR" altLang="en-US" dirty="0"/>
              <a:t>를 개선한 프로토콜</a:t>
            </a:r>
          </a:p>
        </p:txBody>
      </p:sp>
    </p:spTree>
    <p:extLst>
      <p:ext uri="{BB962C8B-B14F-4D97-AF65-F5344CB8AC3E}">
        <p14:creationId xmlns:p14="http://schemas.microsoft.com/office/powerpoint/2010/main" val="2679535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BF3034-3A2E-2453-E81C-9BADEB37A44D}"/>
              </a:ext>
            </a:extLst>
          </p:cNvPr>
          <p:cNvSpPr txBox="1"/>
          <p:nvPr/>
        </p:nvSpPr>
        <p:spPr>
          <a:xfrm>
            <a:off x="1097280" y="1363288"/>
            <a:ext cx="109062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800" dirty="0"/>
              <a:t>주요 특징</a:t>
            </a:r>
          </a:p>
        </p:txBody>
      </p:sp>
    </p:spTree>
    <p:extLst>
      <p:ext uri="{BB962C8B-B14F-4D97-AF65-F5344CB8AC3E}">
        <p14:creationId xmlns:p14="http://schemas.microsoft.com/office/powerpoint/2010/main" val="3313464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2153F8-723C-75C0-F29D-1D75DA636824}"/>
              </a:ext>
            </a:extLst>
          </p:cNvPr>
          <p:cNvSpPr txBox="1"/>
          <p:nvPr/>
        </p:nvSpPr>
        <p:spPr>
          <a:xfrm>
            <a:off x="249382" y="548640"/>
            <a:ext cx="110393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400" dirty="0"/>
              <a:t>빠른 경로 수렴</a:t>
            </a:r>
            <a:endParaRPr lang="en-US" altLang="ko-KR" sz="2400" dirty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/>
              <a:t>네트워크 장애 발생 시 미리 계산해 둔 백업 경로를 사용해 빠르게 우회할 수 있다</a:t>
            </a:r>
            <a:r>
              <a:rPr lang="en-US" altLang="ko-KR" dirty="0"/>
              <a:t>.</a:t>
            </a:r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r>
              <a:rPr lang="ko-KR" altLang="en-US" dirty="0"/>
              <a:t>주 경로를 </a:t>
            </a:r>
            <a:r>
              <a:rPr lang="en-US" altLang="ko-KR" dirty="0"/>
              <a:t>successor, </a:t>
            </a:r>
            <a:r>
              <a:rPr lang="ko-KR" altLang="en-US" dirty="0"/>
              <a:t>조건을 만족하는 백업 경로를 </a:t>
            </a:r>
            <a:r>
              <a:rPr lang="en-US" altLang="ko-KR" dirty="0"/>
              <a:t>feasible successor</a:t>
            </a:r>
          </a:p>
          <a:p>
            <a:endParaRPr lang="en-US" altLang="ko-KR" dirty="0"/>
          </a:p>
          <a:p>
            <a:r>
              <a:rPr lang="en-US" altLang="ko-KR" dirty="0"/>
              <a:t>•successor : </a:t>
            </a:r>
            <a:r>
              <a:rPr lang="ko-KR" altLang="en-US" dirty="0"/>
              <a:t>목적지까지 가는 최적 경로</a:t>
            </a:r>
            <a:r>
              <a:rPr lang="en-US" altLang="ko-KR" dirty="0"/>
              <a:t>. </a:t>
            </a:r>
            <a:r>
              <a:rPr lang="ko-KR" altLang="en-US" dirty="0"/>
              <a:t>실제 라우팅 테이블에 등록됨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•feasible successor : successor</a:t>
            </a:r>
            <a:r>
              <a:rPr lang="ko-KR" altLang="en-US" dirty="0"/>
              <a:t>에 장애가 발생했을 때 사용할 수 있는 루프 없는 백업 경로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F216F9-8C43-9F48-DE25-D7B712D48924}"/>
              </a:ext>
            </a:extLst>
          </p:cNvPr>
          <p:cNvSpPr txBox="1"/>
          <p:nvPr/>
        </p:nvSpPr>
        <p:spPr>
          <a:xfrm>
            <a:off x="249382" y="3631705"/>
            <a:ext cx="111556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2. DUAL </a:t>
            </a:r>
            <a:r>
              <a:rPr lang="ko-KR" altLang="en-US" sz="2400" dirty="0"/>
              <a:t>알고리즘 사용</a:t>
            </a:r>
            <a:endParaRPr lang="en-US" altLang="ko-KR" sz="2400" dirty="0"/>
          </a:p>
          <a:p>
            <a:endParaRPr lang="ko-KR" altLang="en-US" dirty="0"/>
          </a:p>
          <a:p>
            <a:r>
              <a:rPr lang="en-US" altLang="ko-KR" dirty="0"/>
              <a:t>-EIGRP</a:t>
            </a:r>
            <a:r>
              <a:rPr lang="ko-KR" altLang="en-US" dirty="0"/>
              <a:t>는 최적 경로와 루프 없는 백업 경로를 계산하기 위해 듀얼 알고리즘을 사용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DUAL ?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최적 경로 선정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백업 경로 선정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라우팅 루프 방지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장애 발생 시 빠른 경로 전환</a:t>
            </a:r>
          </a:p>
        </p:txBody>
      </p:sp>
    </p:spTree>
    <p:extLst>
      <p:ext uri="{BB962C8B-B14F-4D97-AF65-F5344CB8AC3E}">
        <p14:creationId xmlns:p14="http://schemas.microsoft.com/office/powerpoint/2010/main" val="2387561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B55DAC-E5B1-28B6-10A4-D09888168F0D}"/>
              </a:ext>
            </a:extLst>
          </p:cNvPr>
          <p:cNvSpPr txBox="1"/>
          <p:nvPr/>
        </p:nvSpPr>
        <p:spPr>
          <a:xfrm>
            <a:off x="282633" y="199505"/>
            <a:ext cx="1115568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복합 </a:t>
            </a:r>
            <a:r>
              <a:rPr lang="ko-KR" altLang="en-US" sz="2400" dirty="0" err="1"/>
              <a:t>메트릭</a:t>
            </a:r>
            <a:r>
              <a:rPr lang="ko-KR" altLang="en-US" sz="2400" dirty="0"/>
              <a:t> 사용</a:t>
            </a:r>
            <a:endParaRPr lang="en-US" altLang="ko-KR" sz="2400" dirty="0"/>
          </a:p>
          <a:p>
            <a:endParaRPr lang="ko-KR" altLang="en-US" sz="2400" dirty="0"/>
          </a:p>
          <a:p>
            <a:r>
              <a:rPr lang="en-US" altLang="ko-KR" dirty="0"/>
              <a:t>-EIGRP</a:t>
            </a:r>
            <a:r>
              <a:rPr lang="ko-KR" altLang="en-US" dirty="0"/>
              <a:t>는 기본적으로 다음 두 요소를 이용해 경로를 결정함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•Bandwidth: </a:t>
            </a:r>
            <a:r>
              <a:rPr lang="ko-KR" altLang="en-US" dirty="0"/>
              <a:t>경로 중 가장 낮은 대역폭</a:t>
            </a:r>
            <a:endParaRPr lang="en-US" altLang="ko-KR" dirty="0"/>
          </a:p>
          <a:p>
            <a:endParaRPr lang="ko-KR" altLang="en-US" dirty="0"/>
          </a:p>
          <a:p>
            <a:r>
              <a:rPr lang="en-US" altLang="ko-KR" dirty="0"/>
              <a:t>•Delay: </a:t>
            </a:r>
            <a:r>
              <a:rPr lang="ko-KR" altLang="en-US" dirty="0"/>
              <a:t>경로에 </a:t>
            </a:r>
            <a:r>
              <a:rPr lang="ko-KR" altLang="en-US" dirty="0" err="1"/>
              <a:t>퐇마된</a:t>
            </a:r>
            <a:r>
              <a:rPr lang="ko-KR" altLang="en-US" dirty="0"/>
              <a:t> 인터페이스 지연시간의 합</a:t>
            </a:r>
          </a:p>
          <a:p>
            <a:endParaRPr lang="ko-KR" altLang="en-US" dirty="0"/>
          </a:p>
          <a:p>
            <a:r>
              <a:rPr lang="ko-KR" altLang="en-US" dirty="0"/>
              <a:t>대역폭이 높고 지연시간이 낮은 경로를 더 좋은 경로로 판단</a:t>
            </a:r>
            <a:r>
              <a:rPr lang="en-US" altLang="ko-KR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E3D569-693E-1115-AB7F-B57B65BA3B1A}"/>
              </a:ext>
            </a:extLst>
          </p:cNvPr>
          <p:cNvSpPr txBox="1"/>
          <p:nvPr/>
        </p:nvSpPr>
        <p:spPr>
          <a:xfrm>
            <a:off x="282633" y="3429000"/>
            <a:ext cx="109062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4. </a:t>
            </a:r>
            <a:r>
              <a:rPr lang="ko-KR" altLang="en-US" sz="2400" dirty="0"/>
              <a:t>클래스리스 라우팅 지원</a:t>
            </a:r>
          </a:p>
          <a:p>
            <a:endParaRPr lang="en-US" altLang="ko-KR" dirty="0"/>
          </a:p>
          <a:p>
            <a:r>
              <a:rPr lang="en-US" altLang="ko-KR" dirty="0"/>
              <a:t>-EIGRP</a:t>
            </a:r>
            <a:r>
              <a:rPr lang="ko-KR" altLang="en-US" dirty="0"/>
              <a:t>는 </a:t>
            </a:r>
            <a:r>
              <a:rPr lang="ko-KR" altLang="en-US" dirty="0" err="1"/>
              <a:t>서브넷</a:t>
            </a:r>
            <a:r>
              <a:rPr lang="ko-KR" altLang="en-US" dirty="0"/>
              <a:t> 마스크 정보를 함께 전달함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서브넷을 전달함으로써 지원하는 기능</a:t>
            </a:r>
          </a:p>
          <a:p>
            <a:r>
              <a:rPr lang="en-US" altLang="ko-KR" dirty="0"/>
              <a:t>-VLSM</a:t>
            </a:r>
          </a:p>
          <a:p>
            <a:r>
              <a:rPr lang="en-US" altLang="ko-KR" dirty="0"/>
              <a:t>-CIDR</a:t>
            </a:r>
          </a:p>
          <a:p>
            <a:r>
              <a:rPr lang="en-US" altLang="ko-KR" dirty="0"/>
              <a:t>-</a:t>
            </a:r>
            <a:r>
              <a:rPr lang="ko-KR" altLang="en-US" dirty="0"/>
              <a:t>서로 다른 </a:t>
            </a:r>
            <a:r>
              <a:rPr lang="ko-KR" altLang="en-US" dirty="0" err="1"/>
              <a:t>서브넷</a:t>
            </a:r>
            <a:r>
              <a:rPr lang="ko-KR" altLang="en-US" dirty="0"/>
              <a:t> 크기</a:t>
            </a:r>
          </a:p>
          <a:p>
            <a:r>
              <a:rPr lang="en-US" altLang="ko-KR" dirty="0"/>
              <a:t>-</a:t>
            </a:r>
            <a:r>
              <a:rPr lang="ko-KR" altLang="en-US" dirty="0"/>
              <a:t>불연속 네트워크</a:t>
            </a:r>
          </a:p>
        </p:txBody>
      </p:sp>
    </p:spTree>
    <p:extLst>
      <p:ext uri="{BB962C8B-B14F-4D97-AF65-F5344CB8AC3E}">
        <p14:creationId xmlns:p14="http://schemas.microsoft.com/office/powerpoint/2010/main" val="2684503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128A0E-FC36-B322-A525-415155E954E5}"/>
              </a:ext>
            </a:extLst>
          </p:cNvPr>
          <p:cNvSpPr txBox="1"/>
          <p:nvPr/>
        </p:nvSpPr>
        <p:spPr>
          <a:xfrm>
            <a:off x="199505" y="448887"/>
            <a:ext cx="1179299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5. </a:t>
            </a:r>
            <a:r>
              <a:rPr lang="ko-KR" altLang="en-US" sz="2400" dirty="0"/>
              <a:t>부분 업데이트</a:t>
            </a:r>
          </a:p>
          <a:p>
            <a:endParaRPr lang="en-US" altLang="ko-KR" dirty="0"/>
          </a:p>
          <a:p>
            <a:r>
              <a:rPr lang="en-US" altLang="ko-KR" dirty="0"/>
              <a:t>-RIP</a:t>
            </a:r>
            <a:r>
              <a:rPr lang="ko-KR" altLang="en-US" dirty="0"/>
              <a:t>는 일정 시간마다 라우팅 테이블 전체를 전송하지만</a:t>
            </a:r>
            <a:r>
              <a:rPr lang="en-US" altLang="ko-KR" dirty="0"/>
              <a:t>, EIGRP</a:t>
            </a:r>
            <a:r>
              <a:rPr lang="ko-KR" altLang="en-US" dirty="0"/>
              <a:t>는 변화가 발생했을 때 필요한 정보만 전달함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따라서 대역폭 사용량이 비교적 적음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sz="2400" dirty="0"/>
              <a:t>6. </a:t>
            </a:r>
            <a:r>
              <a:rPr lang="ko-KR" altLang="en-US" sz="2400" dirty="0" err="1"/>
              <a:t>비균등</a:t>
            </a:r>
            <a:r>
              <a:rPr lang="ko-KR" altLang="en-US" sz="2400" dirty="0"/>
              <a:t> 비용 부하 분산</a:t>
            </a:r>
          </a:p>
          <a:p>
            <a:endParaRPr lang="en-US" altLang="ko-KR" dirty="0"/>
          </a:p>
          <a:p>
            <a:r>
              <a:rPr lang="en-US" altLang="ko-KR" dirty="0"/>
              <a:t>-EIGRP</a:t>
            </a:r>
            <a:r>
              <a:rPr lang="ko-KR" altLang="en-US" dirty="0"/>
              <a:t>는 동일한 </a:t>
            </a:r>
            <a:r>
              <a:rPr lang="ko-KR" altLang="en-US" dirty="0" err="1"/>
              <a:t>메트릭의</a:t>
            </a:r>
            <a:r>
              <a:rPr lang="ko-KR" altLang="en-US" dirty="0"/>
              <a:t> 경로뿐 아니라</a:t>
            </a:r>
            <a:r>
              <a:rPr lang="en-US" altLang="ko-KR" dirty="0"/>
              <a:t>, </a:t>
            </a:r>
            <a:r>
              <a:rPr lang="ko-KR" altLang="en-US" dirty="0" err="1"/>
              <a:t>메트릭이</a:t>
            </a:r>
            <a:r>
              <a:rPr lang="ko-KR" altLang="en-US" dirty="0"/>
              <a:t> 서로 다른 경로도 동시에 사용할 수 있음</a:t>
            </a:r>
          </a:p>
          <a:p>
            <a:r>
              <a:rPr lang="en-US" altLang="ko-KR" dirty="0"/>
              <a:t>(</a:t>
            </a:r>
            <a:r>
              <a:rPr lang="ko-KR" altLang="en-US" dirty="0"/>
              <a:t>여기서 사용되는 명령어 </a:t>
            </a:r>
            <a:r>
              <a:rPr lang="en-US" altLang="ko-KR" dirty="0"/>
              <a:t>: variance)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7047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92A6A3-9BC7-FA93-3159-DC5500C54FCA}"/>
              </a:ext>
            </a:extLst>
          </p:cNvPr>
          <p:cNvSpPr txBox="1"/>
          <p:nvPr/>
        </p:nvSpPr>
        <p:spPr>
          <a:xfrm>
            <a:off x="382385" y="482138"/>
            <a:ext cx="1062366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EIGRP </a:t>
            </a:r>
            <a:r>
              <a:rPr lang="ko-KR" altLang="en-US" sz="2800" dirty="0"/>
              <a:t>패킷 종류 </a:t>
            </a:r>
            <a:r>
              <a:rPr lang="en-US" altLang="ko-KR" sz="2800" dirty="0"/>
              <a:t>5</a:t>
            </a:r>
            <a:r>
              <a:rPr lang="ko-KR" altLang="en-US" sz="2800" dirty="0"/>
              <a:t>가지</a:t>
            </a:r>
          </a:p>
          <a:p>
            <a:endParaRPr lang="ko-KR" altLang="en-US" sz="2800" dirty="0"/>
          </a:p>
          <a:p>
            <a:r>
              <a:rPr lang="en-US" altLang="ko-KR" sz="2800" dirty="0"/>
              <a:t>•Hello : </a:t>
            </a:r>
            <a:r>
              <a:rPr lang="ko-KR" altLang="en-US" sz="2800" dirty="0"/>
              <a:t>이웃 라우터 탐색 및 유지</a:t>
            </a:r>
          </a:p>
          <a:p>
            <a:r>
              <a:rPr lang="en-US" altLang="ko-KR" sz="2800" dirty="0"/>
              <a:t>•Update : </a:t>
            </a:r>
            <a:r>
              <a:rPr lang="ko-KR" altLang="en-US" sz="2800" dirty="0"/>
              <a:t>라우팅 정보 전달</a:t>
            </a:r>
          </a:p>
          <a:p>
            <a:r>
              <a:rPr lang="en-US" altLang="ko-KR" sz="2800" dirty="0"/>
              <a:t>•Query : </a:t>
            </a:r>
            <a:r>
              <a:rPr lang="ko-KR" altLang="en-US" sz="2800" dirty="0"/>
              <a:t>경로를 찾지 못했을 때 이웃에게 문의</a:t>
            </a:r>
          </a:p>
          <a:p>
            <a:r>
              <a:rPr lang="en-US" altLang="ko-KR" sz="2800" dirty="0"/>
              <a:t>•Reply : Query</a:t>
            </a:r>
            <a:r>
              <a:rPr lang="ko-KR" altLang="en-US" sz="2800" dirty="0"/>
              <a:t>에 대한 응답</a:t>
            </a:r>
          </a:p>
          <a:p>
            <a:r>
              <a:rPr lang="en-US" altLang="ko-KR" sz="2800" dirty="0"/>
              <a:t>•Ack : Update </a:t>
            </a:r>
            <a:r>
              <a:rPr lang="ko-KR" altLang="en-US" sz="2800" dirty="0"/>
              <a:t>등의 수신 확인</a:t>
            </a:r>
          </a:p>
          <a:p>
            <a:endParaRPr lang="ko-KR" altLang="en-US" sz="2800" dirty="0"/>
          </a:p>
          <a:p>
            <a:r>
              <a:rPr lang="en-US" altLang="ko-KR" sz="2800" dirty="0"/>
              <a:t>Hello </a:t>
            </a:r>
            <a:r>
              <a:rPr lang="ko-KR" altLang="en-US" sz="2800" dirty="0"/>
              <a:t>패킷이 </a:t>
            </a:r>
            <a:r>
              <a:rPr lang="en-US" altLang="ko-KR" sz="2800" dirty="0"/>
              <a:t>ipv4 </a:t>
            </a:r>
            <a:r>
              <a:rPr lang="ko-KR" altLang="en-US" sz="2800" dirty="0"/>
              <a:t>환경에서 사용하는 멀티캐스트 주소 </a:t>
            </a:r>
            <a:r>
              <a:rPr lang="en-US" altLang="ko-KR" sz="2800" dirty="0"/>
              <a:t>: 224.0.0.10</a:t>
            </a:r>
          </a:p>
          <a:p>
            <a:r>
              <a:rPr lang="en-US" altLang="ko-KR" sz="2800" dirty="0"/>
              <a:t>EIGRP</a:t>
            </a:r>
            <a:r>
              <a:rPr lang="ko-KR" altLang="en-US" sz="2800" dirty="0"/>
              <a:t>의 </a:t>
            </a:r>
            <a:r>
              <a:rPr lang="en-US" altLang="ko-KR" sz="2800" dirty="0"/>
              <a:t>IP </a:t>
            </a:r>
            <a:r>
              <a:rPr lang="ko-KR" altLang="en-US" sz="2800" dirty="0"/>
              <a:t>프로토콜 번호는 </a:t>
            </a:r>
            <a:r>
              <a:rPr lang="en-US" altLang="ko-KR" sz="2800" dirty="0"/>
              <a:t>88 (TCP, UDP</a:t>
            </a:r>
            <a:r>
              <a:rPr lang="ko-KR" altLang="en-US" sz="2800" dirty="0"/>
              <a:t>를 사용하는 것이 아닌</a:t>
            </a:r>
            <a:r>
              <a:rPr lang="en-US" altLang="ko-KR" sz="2800" dirty="0"/>
              <a:t>, IP </a:t>
            </a:r>
            <a:r>
              <a:rPr lang="ko-KR" altLang="en-US" sz="2800" dirty="0"/>
              <a:t>위에서 직접 동작</a:t>
            </a:r>
            <a:r>
              <a:rPr lang="en-US" altLang="ko-KR" sz="2800" dirty="0"/>
              <a:t>)</a:t>
            </a:r>
          </a:p>
          <a:p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5652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2D51B7-5512-7114-07C4-9900EB7AF6C8}"/>
              </a:ext>
            </a:extLst>
          </p:cNvPr>
          <p:cNvSpPr txBox="1"/>
          <p:nvPr/>
        </p:nvSpPr>
        <p:spPr>
          <a:xfrm>
            <a:off x="249382" y="399011"/>
            <a:ext cx="116932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/>
              <a:t>EIGRP </a:t>
            </a:r>
            <a:r>
              <a:rPr lang="ko-KR" altLang="en-US" sz="3200" dirty="0"/>
              <a:t>이웃 관계 형성 조건</a:t>
            </a:r>
          </a:p>
          <a:p>
            <a:r>
              <a:rPr lang="en-US" altLang="ko-KR" sz="3200" dirty="0"/>
              <a:t>- </a:t>
            </a:r>
            <a:r>
              <a:rPr lang="ko-KR" altLang="en-US" sz="3200" dirty="0"/>
              <a:t>서로 직접 연결되어 있어야 함</a:t>
            </a:r>
          </a:p>
          <a:p>
            <a:r>
              <a:rPr lang="en-US" altLang="ko-KR" sz="3200" dirty="0"/>
              <a:t>- </a:t>
            </a:r>
            <a:r>
              <a:rPr lang="ko-KR" altLang="en-US" sz="3200" dirty="0"/>
              <a:t>같은 </a:t>
            </a:r>
            <a:r>
              <a:rPr lang="en-US" altLang="ko-KR" sz="3200" dirty="0"/>
              <a:t>EIGRP AS </a:t>
            </a:r>
            <a:r>
              <a:rPr lang="ko-KR" altLang="en-US" sz="3200" dirty="0"/>
              <a:t>번호를 사용해야 함</a:t>
            </a:r>
          </a:p>
          <a:p>
            <a:r>
              <a:rPr lang="en-US" altLang="ko-KR" sz="3200" dirty="0"/>
              <a:t>- K</a:t>
            </a:r>
            <a:r>
              <a:rPr lang="ko-KR" altLang="en-US" sz="3200" dirty="0"/>
              <a:t>값이 동일해야 함</a:t>
            </a:r>
          </a:p>
          <a:p>
            <a:r>
              <a:rPr lang="en-US" altLang="ko-KR" sz="3200" dirty="0"/>
              <a:t>- </a:t>
            </a:r>
            <a:r>
              <a:rPr lang="ko-KR" altLang="en-US" sz="3200" dirty="0"/>
              <a:t>해당 인터페이스가 </a:t>
            </a:r>
            <a:r>
              <a:rPr lang="en-US" altLang="ko-KR" sz="3200" dirty="0"/>
              <a:t>EIGRP</a:t>
            </a:r>
            <a:r>
              <a:rPr lang="ko-KR" altLang="en-US" sz="3200" dirty="0"/>
              <a:t>에 포함되어 있어야 함</a:t>
            </a:r>
          </a:p>
          <a:p>
            <a:r>
              <a:rPr lang="en-US" altLang="ko-KR" sz="3200" dirty="0"/>
              <a:t>- </a:t>
            </a:r>
            <a:r>
              <a:rPr lang="ko-KR" altLang="en-US" sz="3200" dirty="0"/>
              <a:t>인증을 사용한다면 인증 설정이 같아야 함</a:t>
            </a:r>
          </a:p>
          <a:p>
            <a:r>
              <a:rPr lang="en-US" altLang="ko-KR" sz="3200" dirty="0"/>
              <a:t>- </a:t>
            </a:r>
            <a:r>
              <a:rPr lang="ko-KR" altLang="en-US" sz="3200" dirty="0"/>
              <a:t>인터페이스가 </a:t>
            </a:r>
            <a:r>
              <a:rPr lang="en-US" altLang="ko-KR" sz="3200" dirty="0"/>
              <a:t>passive-interface</a:t>
            </a:r>
            <a:r>
              <a:rPr lang="ko-KR" altLang="en-US" sz="3200" dirty="0"/>
              <a:t>로 설정되지 않아야 함</a:t>
            </a:r>
          </a:p>
          <a:p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952935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E4888C84-7984-731F-780C-18AE1821D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722318"/>
              </p:ext>
            </p:extLst>
          </p:nvPr>
        </p:nvGraphicFramePr>
        <p:xfrm>
          <a:off x="609600" y="259081"/>
          <a:ext cx="10911841" cy="64617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8117">
                  <a:extLst>
                    <a:ext uri="{9D8B030D-6E8A-4147-A177-3AD203B41FA5}">
                      <a16:colId xmlns:a16="http://schemas.microsoft.com/office/drawing/2014/main" val="2032946693"/>
                    </a:ext>
                  </a:extLst>
                </a:gridCol>
                <a:gridCol w="4196862">
                  <a:extLst>
                    <a:ext uri="{9D8B030D-6E8A-4147-A177-3AD203B41FA5}">
                      <a16:colId xmlns:a16="http://schemas.microsoft.com/office/drawing/2014/main" val="2771095388"/>
                    </a:ext>
                  </a:extLst>
                </a:gridCol>
                <a:gridCol w="4196862">
                  <a:extLst>
                    <a:ext uri="{9D8B030D-6E8A-4147-A177-3AD203B41FA5}">
                      <a16:colId xmlns:a16="http://schemas.microsoft.com/office/drawing/2014/main" val="4190916389"/>
                    </a:ext>
                  </a:extLst>
                </a:gridCol>
              </a:tblGrid>
              <a:tr h="5874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항목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RIP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EIGRP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506583"/>
                  </a:ext>
                </a:extLst>
              </a:tr>
              <a:tr h="5874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경로 계산 기준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Hop Count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Bandwidth, Delay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03728"/>
                  </a:ext>
                </a:extLst>
              </a:tr>
              <a:tr h="5874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/>
                        <a:t>경로 변경 감지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타이머와 이웃 업데이트 의존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Hello</a:t>
                      </a:r>
                      <a:r>
                        <a:rPr lang="ko-KR" altLang="en-US" dirty="0"/>
                        <a:t>와 </a:t>
                      </a:r>
                      <a:r>
                        <a:rPr lang="en-US" altLang="ko-KR" dirty="0"/>
                        <a:t>DUAL </a:t>
                      </a:r>
                      <a:r>
                        <a:rPr lang="ko-KR" altLang="en-US" dirty="0"/>
                        <a:t>사용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146842"/>
                  </a:ext>
                </a:extLst>
              </a:tr>
              <a:tr h="5874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/>
                        <a:t>최대 홉 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/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/>
                        <a:t>실질적으로 훨씬 큰 네트워크 지원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2375258"/>
                  </a:ext>
                </a:extLst>
              </a:tr>
              <a:tr h="5874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/>
                        <a:t>수렴 속도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느림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/>
                        <a:t>빠름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240957"/>
                  </a:ext>
                </a:extLst>
              </a:tr>
              <a:tr h="5874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업데이트 방식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/>
                        <a:t>주기적 전체 업데이트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/>
                        <a:t>변경 발생 시 부분 업데이트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064142"/>
                  </a:ext>
                </a:extLst>
              </a:tr>
              <a:tr h="5874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백업 경로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제한적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Feasible Successor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281231"/>
                  </a:ext>
                </a:extLst>
              </a:tr>
              <a:tr h="5874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장애 발생 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새로운 경로를 다시 학습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백업 경로가 있으면 즉시 전환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778168"/>
                  </a:ext>
                </a:extLst>
              </a:tr>
              <a:tr h="5874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/>
                        <a:t>부하 분산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/>
                        <a:t>동일 비용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/>
                        <a:t>동일</a:t>
                      </a:r>
                      <a:r>
                        <a:rPr lang="en-US" altLang="ko-KR"/>
                        <a:t>·</a:t>
                      </a:r>
                      <a:r>
                        <a:rPr lang="ko-KR" altLang="en-US"/>
                        <a:t>비균등 비용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169336"/>
                  </a:ext>
                </a:extLst>
              </a:tr>
              <a:tr h="5874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루프 방지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dirty="0"/>
                        <a:t>Split Horizon, Poisoning </a:t>
                      </a:r>
                      <a:r>
                        <a:rPr lang="ko-KR" altLang="en-US" dirty="0"/>
                        <a:t>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DUAL</a:t>
                      </a:r>
                      <a:r>
                        <a:rPr lang="ko-KR" altLang="en-US" dirty="0"/>
                        <a:t> 기반 루프 방지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5408792"/>
                  </a:ext>
                </a:extLst>
              </a:tr>
              <a:tr h="5874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라우팅 코드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/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45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300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758272E5-6290-A874-85EA-16DABC4CC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854861"/>
              </p:ext>
            </p:extLst>
          </p:nvPr>
        </p:nvGraphicFramePr>
        <p:xfrm>
          <a:off x="685800" y="2011680"/>
          <a:ext cx="10515600" cy="28346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62404445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3567901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/>
                        <a:t>왜 사용하는가</a:t>
                      </a:r>
                      <a:r>
                        <a:rPr lang="en-US" altLang="ko-KR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/>
                        <a:t>설명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677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/>
                        <a:t>빠른 장애 복구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Feasible Successor</a:t>
                      </a:r>
                      <a:r>
                        <a:rPr lang="ko-KR" altLang="en-US"/>
                        <a:t>를 이용해 즉시 우회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5351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/>
                        <a:t>네트워크 부하 감소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/>
                        <a:t>변경된 경로만 부분 업데이트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2835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/>
                        <a:t>효율적인 경로 선택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ko-KR"/>
                        <a:t>Bandwidth</a:t>
                      </a:r>
                      <a:r>
                        <a:rPr lang="ko-KR" altLang="en-US"/>
                        <a:t>와 </a:t>
                      </a:r>
                      <a:r>
                        <a:rPr lang="en-US" altLang="ko-KR"/>
                        <a:t>Delay</a:t>
                      </a:r>
                      <a:r>
                        <a:rPr lang="ko-KR" altLang="en-US"/>
                        <a:t>를 이용한 메트릭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008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/>
                        <a:t>대규모 네트워크 지원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ko-KR"/>
                        <a:t>RIP</a:t>
                      </a:r>
                      <a:r>
                        <a:rPr lang="ko-KR" altLang="en-US"/>
                        <a:t>보다 확장성이 뛰어남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3513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ko-KR"/>
                        <a:t>IP </a:t>
                      </a:r>
                      <a:r>
                        <a:rPr lang="ko-KR" altLang="en-US"/>
                        <a:t>주소 효율적 사용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VLSM, CIDR </a:t>
                      </a:r>
                      <a:r>
                        <a:rPr lang="ko-KR" altLang="en-US"/>
                        <a:t>지원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69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Cisco </a:t>
                      </a:r>
                      <a:r>
                        <a:rPr lang="ko-KR" altLang="en-US"/>
                        <a:t>환경 최적화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ko-KR" dirty="0"/>
                        <a:t>Cisco </a:t>
                      </a:r>
                      <a:r>
                        <a:rPr lang="ko-KR" altLang="en-US" dirty="0"/>
                        <a:t>장비 중심 네트워크에서 설정과 관리가 쉬움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369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8269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2DC5D2-C1A6-7D4A-6E84-A8719BA2A587}"/>
              </a:ext>
            </a:extLst>
          </p:cNvPr>
          <p:cNvSpPr txBox="1"/>
          <p:nvPr/>
        </p:nvSpPr>
        <p:spPr>
          <a:xfrm>
            <a:off x="853440" y="2377440"/>
            <a:ext cx="11079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/>
              <a:t>EIGRP </a:t>
            </a:r>
            <a:r>
              <a:rPr lang="ko-KR" altLang="en-US" sz="2400" dirty="0"/>
              <a:t>총정리</a:t>
            </a:r>
          </a:p>
          <a:p>
            <a:r>
              <a:rPr lang="en-US" altLang="ko-KR" sz="2400" dirty="0"/>
              <a:t>--&gt; DUAL </a:t>
            </a:r>
            <a:r>
              <a:rPr lang="ko-KR" altLang="en-US" sz="2400" dirty="0"/>
              <a:t>알고리즘을 사용하여 최적 경로와 루프 없는 백업 경로를 계산하고</a:t>
            </a:r>
            <a:r>
              <a:rPr lang="en-US" altLang="ko-KR" sz="2400" dirty="0"/>
              <a:t>, </a:t>
            </a:r>
          </a:p>
          <a:p>
            <a:r>
              <a:rPr lang="en-US" altLang="ko-KR" sz="2400" dirty="0"/>
              <a:t>Bandwidth</a:t>
            </a:r>
            <a:r>
              <a:rPr lang="ko-KR" altLang="en-US" sz="2400" dirty="0"/>
              <a:t>와 </a:t>
            </a:r>
            <a:r>
              <a:rPr lang="en-US" altLang="ko-KR" sz="2400" dirty="0"/>
              <a:t>Delay</a:t>
            </a:r>
            <a:r>
              <a:rPr lang="ko-KR" altLang="en-US" sz="2400" dirty="0"/>
              <a:t>를 기준으로 빠르게 라우팅하는 동적 라우팅 프로토콜</a:t>
            </a:r>
          </a:p>
          <a:p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16222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974</Words>
  <Application>Microsoft Office PowerPoint</Application>
  <PresentationFormat>와이드스크린</PresentationFormat>
  <Paragraphs>175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9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2</cp:revision>
  <dcterms:created xsi:type="dcterms:W3CDTF">2026-07-15T14:45:08Z</dcterms:created>
  <dcterms:modified xsi:type="dcterms:W3CDTF">2026-07-16T04:24:35Z</dcterms:modified>
</cp:coreProperties>
</file>