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c9aa201ad73a42db" /><Relationship Type="http://schemas.openxmlformats.org/officeDocument/2006/relationships/extended-properties" Target="/docProps/app.xml" Id="Rc31b4c7cd6ce495f" /><Relationship Type="http://schemas.openxmlformats.org/officeDocument/2006/relationships/officeDocument" Target="/ppt/presentation.xml" Id="R6cd21509abea4fb4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8d552ff5254c450d"/>
  </p:sldMasterIdLst>
  <p:notesMasterIdLst>
    <p:notesMasterId xmlns:r="http://schemas.openxmlformats.org/officeDocument/2006/relationships" r:id="Rb0cb9b07e47a4307"/>
  </p:notesMasterIdLst>
  <p:sldIdLst>
    <p:sldId xmlns:r="http://schemas.openxmlformats.org/officeDocument/2006/relationships" id="256" r:id="R610f1bb0b0724a61"/>
    <p:sldId xmlns:r="http://schemas.openxmlformats.org/officeDocument/2006/relationships" id="257" r:id="R081a7b88072f4da0"/>
    <p:sldId xmlns:r="http://schemas.openxmlformats.org/officeDocument/2006/relationships" id="258" r:id="Ra383ceca1cb54f57"/>
    <p:sldId xmlns:r="http://schemas.openxmlformats.org/officeDocument/2006/relationships" id="259" r:id="R199476cf3b504fb8"/>
    <p:sldId xmlns:r="http://schemas.openxmlformats.org/officeDocument/2006/relationships" id="260" r:id="Rda9771d3d1c3422f"/>
    <p:sldId xmlns:r="http://schemas.openxmlformats.org/officeDocument/2006/relationships" id="261" r:id="R8b9148bd3dba4abb"/>
    <p:sldId xmlns:r="http://schemas.openxmlformats.org/officeDocument/2006/relationships" id="262" r:id="R9f66c31af65846b5"/>
    <p:sldId xmlns:r="http://schemas.openxmlformats.org/officeDocument/2006/relationships" id="263" r:id="Rdd02aaaf260c4de1"/>
    <p:sldId xmlns:r="http://schemas.openxmlformats.org/officeDocument/2006/relationships" id="264" r:id="Rbf38d152899e4bcf"/>
    <p:sldId xmlns:r="http://schemas.openxmlformats.org/officeDocument/2006/relationships" id="265" r:id="R9d95930dd001476a"/>
    <p:sldId xmlns:r="http://schemas.openxmlformats.org/officeDocument/2006/relationships" id="266" r:id="Rc77400ee965347d9"/>
    <p:sldId xmlns:r="http://schemas.openxmlformats.org/officeDocument/2006/relationships" id="267" r:id="R77901a5efdb84a5a"/>
    <p:sldId xmlns:r="http://schemas.openxmlformats.org/officeDocument/2006/relationships" id="268" r:id="R8e358bf9e8864cac"/>
  </p:sldIdLst>
  <p:sldSz cx="12192000" cy="6858000"/>
  <p:notesSz cx="6858000" cy="9144000"/>
  <p:defaultTextStyle>
    <a:defPPr xmlns:a="http://schemas.openxmlformats.org/drawingml/2006/main">
      <a:defRPr lang="en-US"/>
    </a:defPPr>
    <a:lvl1pPr xmlns:a="http://schemas.openxmlformats.org/drawingml/2006/main" marL="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1pPr>
    <a:lvl2pPr xmlns:a="http://schemas.openxmlformats.org/drawingml/2006/main" marL="4572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2pPr>
    <a:lvl3pPr xmlns:a="http://schemas.openxmlformats.org/drawingml/2006/main" marL="9144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3pPr>
    <a:lvl4pPr xmlns:a="http://schemas.openxmlformats.org/drawingml/2006/main" marL="13716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4pPr>
    <a:lvl5pPr xmlns:a="http://schemas.openxmlformats.org/drawingml/2006/main" marL="18288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5pPr>
    <a:lvl6pPr xmlns:a="http://schemas.openxmlformats.org/drawingml/2006/main" marL="22860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6pPr>
    <a:lvl7pPr xmlns:a="http://schemas.openxmlformats.org/drawingml/2006/main" marL="27432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7pPr>
    <a:lvl8pPr xmlns:a="http://schemas.openxmlformats.org/drawingml/2006/main" marL="32004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8pPr>
    <a:lvl9pPr xmlns:a="http://schemas.openxmlformats.org/drawingml/2006/main" marL="36576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28501b9d48554699" /><Relationship Type="http://schemas.openxmlformats.org/officeDocument/2006/relationships/slideMaster" Target="/ppt/slideMasters/slideMaster1.xml" Id="R8d552ff5254c450d" /><Relationship Type="http://schemas.openxmlformats.org/officeDocument/2006/relationships/notesMaster" Target="/ppt/notesMasters/notesMaster1.xml" Id="Rb0cb9b07e47a4307" /><Relationship Type="http://schemas.openxmlformats.org/officeDocument/2006/relationships/presProps" Target="/ppt/presProps.xml" Id="R8f85b9dfe1754180" /><Relationship Type="http://schemas.openxmlformats.org/officeDocument/2006/relationships/tableStyles" Target="/ppt/tableStyles.xml" Id="Rfe77e7153cb94eb3" /><Relationship Type="http://schemas.openxmlformats.org/officeDocument/2006/relationships/slide" Target="/ppt/slides/slide1.xml" Id="R610f1bb0b0724a61" /><Relationship Type="http://schemas.openxmlformats.org/officeDocument/2006/relationships/slide" Target="/ppt/slides/slide2.xml" Id="R081a7b88072f4da0" /><Relationship Type="http://schemas.openxmlformats.org/officeDocument/2006/relationships/slide" Target="/ppt/slides/slide3.xml" Id="Ra383ceca1cb54f57" /><Relationship Type="http://schemas.openxmlformats.org/officeDocument/2006/relationships/slide" Target="/ppt/slides/slide4.xml" Id="R199476cf3b504fb8" /><Relationship Type="http://schemas.openxmlformats.org/officeDocument/2006/relationships/slide" Target="/ppt/slides/slide5.xml" Id="Rda9771d3d1c3422f" /><Relationship Type="http://schemas.openxmlformats.org/officeDocument/2006/relationships/slide" Target="/ppt/slides/slide6.xml" Id="R8b9148bd3dba4abb" /><Relationship Type="http://schemas.openxmlformats.org/officeDocument/2006/relationships/slide" Target="/ppt/slides/slide7.xml" Id="R9f66c31af65846b5" /><Relationship Type="http://schemas.openxmlformats.org/officeDocument/2006/relationships/slide" Target="/ppt/slides/slide8.xml" Id="Rdd02aaaf260c4de1" /><Relationship Type="http://schemas.openxmlformats.org/officeDocument/2006/relationships/slide" Target="/ppt/slides/slide9.xml" Id="Rbf38d152899e4bcf" /><Relationship Type="http://schemas.openxmlformats.org/officeDocument/2006/relationships/slide" Target="/ppt/slides/slide10.xml" Id="R9d95930dd001476a" /><Relationship Type="http://schemas.openxmlformats.org/officeDocument/2006/relationships/slide" Target="/ppt/slides/slide11.xml" Id="Rc77400ee965347d9" /><Relationship Type="http://schemas.openxmlformats.org/officeDocument/2006/relationships/slide" Target="/ppt/slides/slide12.xml" Id="R77901a5efdb84a5a" /><Relationship Type="http://schemas.openxmlformats.org/officeDocument/2006/relationships/slide" Target="/ppt/slides/slide13.xml" Id="R8e358bf9e8864cac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9a4a90cffae44d91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8ac42277b02141f0" /><Relationship Type="http://schemas.openxmlformats.org/officeDocument/2006/relationships/notesMaster" Target="/ppt/notesMasters/notesMaster1.xml" Id="R652cebcdfdab491e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ba4c5c7d8d374970" /><Relationship Type="http://schemas.openxmlformats.org/officeDocument/2006/relationships/notesMaster" Target="/ppt/notesMasters/notesMaster1.xml" Id="R2fd677d2575649c0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51079c6030e04f7c" /><Relationship Type="http://schemas.openxmlformats.org/officeDocument/2006/relationships/notesMaster" Target="/ppt/notesMasters/notesMaster1.xml" Id="Reb00a2b287794134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2217246569d04880" /><Relationship Type="http://schemas.openxmlformats.org/officeDocument/2006/relationships/notesMaster" Target="/ppt/notesMasters/notesMaster1.xml" Id="R4a0aff8412974389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074d160aff974831" /><Relationship Type="http://schemas.openxmlformats.org/officeDocument/2006/relationships/notesMaster" Target="/ppt/notesMasters/notesMaster1.xml" Id="R58c68eec6af6403d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2b8389144c234b94" /><Relationship Type="http://schemas.openxmlformats.org/officeDocument/2006/relationships/notesMaster" Target="/ppt/notesMasters/notesMaster1.xml" Id="Rd1157a76e59549ec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3a9e9f4945034fe4" /><Relationship Type="http://schemas.openxmlformats.org/officeDocument/2006/relationships/notesMaster" Target="/ppt/notesMasters/notesMaster1.xml" Id="R4499cfece85241cb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30d83355d9194d69" /><Relationship Type="http://schemas.openxmlformats.org/officeDocument/2006/relationships/notesMaster" Target="/ppt/notesMasters/notesMaster1.xml" Id="R6798cdb0a0e5473e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b840a9f158c5490f" /><Relationship Type="http://schemas.openxmlformats.org/officeDocument/2006/relationships/notesMaster" Target="/ppt/notesMasters/notesMaster1.xml" Id="Re8b29cb6b95a4a96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11096f3e38ec4d3b" /><Relationship Type="http://schemas.openxmlformats.org/officeDocument/2006/relationships/notesMaster" Target="/ppt/notesMasters/notesMaster1.xml" Id="R113ce6f1be6b4a8a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a7f8baf6b4914e46" /><Relationship Type="http://schemas.openxmlformats.org/officeDocument/2006/relationships/notesMaster" Target="/ppt/notesMasters/notesMaster1.xml" Id="R3bc29d6887cb4036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4bf82d0da47c4847" /><Relationship Type="http://schemas.openxmlformats.org/officeDocument/2006/relationships/notesMaster" Target="/ppt/notesMasters/notesMaster1.xml" Id="Rc6758661848a461c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4eb121f0066b427d" /><Relationship Type="http://schemas.openxmlformats.org/officeDocument/2006/relationships/notesMaster" Target="/ppt/notesMasters/notesMaster1.xml" Id="R245e6512bffb4eec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193abb88cb8465d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62de0599802946a1" /><Relationship Type="http://schemas.openxmlformats.org/officeDocument/2006/relationships/slideLayout" Target="/ppt/slideLayouts/slideLayout1.xml" Id="R88aeb052720f4ef4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88aeb052720f4ef4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488246dd0894dc4" /><Relationship Type="http://schemas.openxmlformats.org/officeDocument/2006/relationships/notesSlide" Target="/ppt/notesSlides/notesSlide1.xml" Id="R61acc803da744082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7a039bc14564c0e" /><Relationship Type="http://schemas.openxmlformats.org/officeDocument/2006/relationships/notesSlide" Target="/ppt/notesSlides/notesSlide2.xml" Id="R822ef99bb2104e43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6491775e52a4765" /><Relationship Type="http://schemas.openxmlformats.org/officeDocument/2006/relationships/notesSlide" Target="/ppt/notesSlides/notesSlide3.xml" Id="R887f04dcfb47444e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06914cc1fa54bd6" /><Relationship Type="http://schemas.openxmlformats.org/officeDocument/2006/relationships/notesSlide" Target="/ppt/notesSlides/notesSlide4.xml" Id="Rf0d8102c7d204860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cc03f1784cb4d06" /><Relationship Type="http://schemas.openxmlformats.org/officeDocument/2006/relationships/notesSlide" Target="/ppt/notesSlides/notesSlide5.xml" Id="Rd492e58740f54db0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206b63405bd4bb8" /><Relationship Type="http://schemas.openxmlformats.org/officeDocument/2006/relationships/notesSlide" Target="/ppt/notesSlides/notesSlide6.xml" Id="R278a38f78397419f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87169b5fe574b32" /><Relationship Type="http://schemas.openxmlformats.org/officeDocument/2006/relationships/notesSlide" Target="/ppt/notesSlides/notesSlide7.xml" Id="R2c6b6f06a3644760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0ae1e0afa1041a8" /><Relationship Type="http://schemas.openxmlformats.org/officeDocument/2006/relationships/notesSlide" Target="/ppt/notesSlides/notesSlide8.xml" Id="Rccbf268c44284a33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b04195c371d4228" /><Relationship Type="http://schemas.openxmlformats.org/officeDocument/2006/relationships/notesSlide" Target="/ppt/notesSlides/notesSlide9.xml" Id="Rbe3c4ebac7d54c7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b5cae5a057148bc" /><Relationship Type="http://schemas.openxmlformats.org/officeDocument/2006/relationships/notesSlide" Target="/ppt/notesSlides/notesSlide10.xml" Id="Rf3d919c37abd45f4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fc36e7c2c324693" /><Relationship Type="http://schemas.openxmlformats.org/officeDocument/2006/relationships/notesSlide" Target="/ppt/notesSlides/notesSlide11.xml" Id="R15978eda5de746f9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514c07bf1024c7b" /><Relationship Type="http://schemas.openxmlformats.org/officeDocument/2006/relationships/notesSlide" Target="/ppt/notesSlides/notesSlide12.xml" Id="Re46a2ea6a7de4cd8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e56b4edafce4df0" /><Relationship Type="http://schemas.openxmlformats.org/officeDocument/2006/relationships/notesSlide" Target="/ppt/notesSlides/notesSlide13.xml" Id="Rb8a83fa2dc1648bf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cover-kicker">
            <a:extLst xmlns:a="http://schemas.openxmlformats.org/drawingml/2006/main">
              <a:ext uri="{FF2B5EF4-FFF2-40B4-BE49-F238E27FC236}">
                <a16:creationId xmlns:a16="http://schemas.microsoft.com/office/drawing/2014/main" id="{EB2E3B64-D7A9-4ED1-A148-DD64B81CB7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400050"/>
            <a:ext cx="4953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D8DFF"/>
                </a:solidFill>
                <a:latin typeface="Malgun Gothic"/>
                <a:ea typeface="Malgun Gothic"/>
                <a:cs typeface="Malgun Gothic"/>
              </a:defRPr>
            </a:pPr>
            <a:r>
              <a:rPr sz="1500" b="1">
                <a:solidFill>
                  <a:srgbClr val="3D8DFF"/>
                </a:solidFill>
                <a:latin typeface="Malgun Gothic"/>
                <a:ea typeface="Malgun Gothic"/>
                <a:cs typeface="Malgun Gothic"/>
              </a:rPr>
              <a:t>NETWORK SECURITY · SURICATA</a:t>
            </a:r>
          </a:p>
        </p:txBody>
      </p:sp>
      <p:sp>
        <p:nvSpPr>
          <p:cNvPr id="2" name="cover-title">
            <a:extLst xmlns:a="http://schemas.openxmlformats.org/drawingml/2006/main">
              <a:ext uri="{FF2B5EF4-FFF2-40B4-BE49-F238E27FC236}">
                <a16:creationId xmlns:a16="http://schemas.microsoft.com/office/drawing/2014/main" id="{AAB66BF8-670B-41D8-9B21-EC648BB80A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1676400"/>
            <a:ext cx="100012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5700" b="1">
                <a:solidFill>
                  <a:srgbClr val="0A0A0A"/>
                </a:solidFill>
                <a:latin typeface="Malgun Gothic"/>
                <a:ea typeface="Malgun Gothic"/>
                <a:cs typeface="Malgun Gothic"/>
              </a:defRPr>
            </a:pPr>
            <a:r>
              <a:rPr sz="5700" b="1">
                <a:solidFill>
                  <a:srgbClr val="0A0A0A"/>
                </a:solidFill>
                <a:latin typeface="Malgun Gothic"/>
                <a:ea typeface="Malgun Gothic"/>
                <a:cs typeface="Malgun Gothic"/>
              </a:rPr>
              <a:t>Nmap 스캔 패턴 탐지</a:t>
            </a:r>
          </a:p>
        </p:txBody>
      </p:sp>
      <p:sp>
        <p:nvSpPr>
          <p:cNvPr id="3" name="cover-subtitle">
            <a:extLst xmlns:a="http://schemas.openxmlformats.org/drawingml/2006/main">
              <a:ext uri="{FF2B5EF4-FFF2-40B4-BE49-F238E27FC236}">
                <a16:creationId xmlns:a16="http://schemas.microsoft.com/office/drawing/2014/main" id="{B2E133EC-DBB7-49FE-9F09-8EDD223E2B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3086100"/>
            <a:ext cx="10668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400" b="0">
                <a:solidFill>
                  <a:srgbClr val="5E6570"/>
                </a:solidFill>
                <a:latin typeface="Malgun Gothic"/>
                <a:ea typeface="Malgun Gothic"/>
                <a:cs typeface="Malgun Gothic"/>
              </a:defRPr>
            </a:pPr>
            <a:r>
              <a:rPr sz="2400" b="0">
                <a:solidFill>
                  <a:srgbClr val="5E6570"/>
                </a:solidFill>
                <a:latin typeface="Malgun Gothic"/>
                <a:ea typeface="Malgun Gothic"/>
                <a:cs typeface="Malgun Gothic"/>
              </a:rPr>
              <a:t>UDP · IP Protocol · ACK/Window · RPC/서비스 탐지</a:t>
            </a:r>
          </a:p>
        </p:txBody>
      </p:sp>
      <p:sp>
        <p:nvSpPr>
          <p:cNvPr id="4" name="cover-accent">
            <a:extLst xmlns:a="http://schemas.openxmlformats.org/drawingml/2006/main">
              <a:ext uri="{FF2B5EF4-FFF2-40B4-BE49-F238E27FC236}">
                <a16:creationId xmlns:a16="http://schemas.microsoft.com/office/drawing/2014/main" id="{B48E50C2-8D60-40B3-8BDA-8CB6910A4E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4419600"/>
            <a:ext cx="3048000" cy="133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D8DFF"/>
          </a:solidFill>
          <a:ln xmlns:a="http://schemas.openxmlformats.org/drawingml/2006/main" w="0">
            <a:solidFill>
              <a:srgbClr val="3D8DFF"/>
            </a:solidFill>
            <a:prstDash val="solid"/>
          </a:ln>
        </p:spPr>
      </p:sp>
      <p:sp>
        <p:nvSpPr>
          <p:cNvPr id="5" name="cover-note">
            <a:extLst xmlns:a="http://schemas.openxmlformats.org/drawingml/2006/main">
              <a:ext uri="{FF2B5EF4-FFF2-40B4-BE49-F238E27FC236}">
                <a16:creationId xmlns:a16="http://schemas.microsoft.com/office/drawing/2014/main" id="{AC16952D-B306-47AE-A101-44D13AF44A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4876800"/>
            <a:ext cx="61912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0A0A0A"/>
                </a:solidFill>
                <a:latin typeface="Malgun Gothic"/>
                <a:ea typeface="Malgun Gothic"/>
                <a:cs typeface="Malgun Gothic"/>
              </a:defRPr>
            </a:pPr>
            <a:r>
              <a:rPr sz="1800" b="1">
                <a:solidFill>
                  <a:srgbClr val="0A0A0A"/>
                </a:solidFill>
                <a:latin typeface="Malgun Gothic"/>
                <a:ea typeface="Malgun Gothic"/>
                <a:cs typeface="Malgun Gothic"/>
              </a:rPr>
              <a:t>패킷 관찰 기반 룰 설계와 오탐 튜닝</a:t>
            </a:r>
          </a:p>
        </p:txBody>
      </p:sp>
      <p:sp>
        <p:nvSpPr>
          <p:cNvPr id="6" name="cover-date">
            <a:extLst xmlns:a="http://schemas.openxmlformats.org/drawingml/2006/main">
              <a:ext uri="{FF2B5EF4-FFF2-40B4-BE49-F238E27FC236}">
                <a16:creationId xmlns:a16="http://schemas.microsoft.com/office/drawing/2014/main" id="{432E8405-EC4E-4012-B88C-7162635F22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0" y="6324600"/>
            <a:ext cx="14097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5E6570"/>
                </a:solidFill>
                <a:latin typeface="Malgun Gothic"/>
                <a:ea typeface="Malgun Gothic"/>
                <a:cs typeface="Malgun Gothic"/>
              </a:defRPr>
            </a:pPr>
            <a:r>
              <a:rPr sz="1200" b="0">
                <a:solidFill>
                  <a:srgbClr val="5E6570"/>
                </a:solidFill>
                <a:latin typeface="Malgun Gothic"/>
                <a:ea typeface="Malgun Gothic"/>
                <a:cs typeface="Malgun Gothic"/>
              </a:rPr>
              <a:t>2026.07</a:t>
            </a:r>
          </a:p>
        </p:txBody>
      </p:sp>
    </p:spTree>
    <p:extLst>
      <p:ext uri="{BB962C8B-B14F-4D97-AF65-F5344CB8AC3E}">
        <p14:creationId xmlns:p14="http://schemas.microsoft.com/office/powerpoint/2010/main" val="113241640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kicker-2">
            <a:extLst xmlns:a="http://schemas.openxmlformats.org/drawingml/2006/main">
              <a:ext uri="{FF2B5EF4-FFF2-40B4-BE49-F238E27FC236}">
                <a16:creationId xmlns:a16="http://schemas.microsoft.com/office/drawing/2014/main" id="{F9B439D0-E5F8-4923-BC99-D8D1E6BF43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323850"/>
            <a:ext cx="4286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3D8DFF"/>
                </a:solidFill>
                <a:latin typeface="Malgun Gothic"/>
                <a:ea typeface="Malgun Gothic"/>
                <a:cs typeface="Malgun Gothic"/>
              </a:defRPr>
            </a:pPr>
            <a:r>
              <a:rPr sz="1350" b="1">
                <a:solidFill>
                  <a:srgbClr val="3D8DFF"/>
                </a:solidFill>
                <a:latin typeface="Malgun Gothic"/>
                <a:ea typeface="Malgun Gothic"/>
                <a:cs typeface="Malgun Gothic"/>
              </a:rPr>
              <a:t>DETECTION STRATEGY</a:t>
            </a:r>
          </a:p>
        </p:txBody>
      </p:sp>
      <p:sp>
        <p:nvSpPr>
          <p:cNvPr id="2" name="title-2">
            <a:extLst xmlns:a="http://schemas.openxmlformats.org/drawingml/2006/main">
              <a:ext uri="{FF2B5EF4-FFF2-40B4-BE49-F238E27FC236}">
                <a16:creationId xmlns:a16="http://schemas.microsoft.com/office/drawing/2014/main" id="{6D202AE6-97D2-405C-A926-629D3F54B2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647700"/>
            <a:ext cx="113919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0A0A0A"/>
                </a:solidFill>
                <a:latin typeface="Malgun Gothic"/>
                <a:ea typeface="Malgun Gothic"/>
                <a:cs typeface="Malgun Gothic"/>
              </a:defRPr>
            </a:pPr>
            <a:r>
              <a:rPr sz="3600" b="1">
                <a:solidFill>
                  <a:srgbClr val="0A0A0A"/>
                </a:solidFill>
                <a:latin typeface="Malgun Gothic"/>
                <a:ea typeface="Malgun Gothic"/>
                <a:cs typeface="Malgun Gothic"/>
              </a:rPr>
              <a:t>탐지는 ‘시그니처 → 행위 → 응답’ 순으로 강해진다</a:t>
            </a:r>
          </a:p>
        </p:txBody>
      </p:sp>
      <p:cxnSp>
        <p:nvCxnSpPr>
          <p:cNvPr id="21" name="rule-42-151"/>
          <p:cNvCxnSpPr/>
          <p:nvPr/>
        </p:nvCxnSpPr>
        <p:spPr>
          <a:xfrm xmlns:a="http://schemas.openxmlformats.org/drawingml/2006/main">
            <a:off x="400050" y="1438275"/>
            <a:ext cx="11391900" cy="95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B8BCC4"/>
            </a:solidFill>
            <a:prstDash val="solid"/>
          </a:ln>
        </p:spPr>
      </p:cxnSp>
      <p:sp>
        <p:nvSpPr>
          <p:cNvPr id="4" name="footer-label-2">
            <a:extLst xmlns:a="http://schemas.openxmlformats.org/drawingml/2006/main">
              <a:ext uri="{FF2B5EF4-FFF2-40B4-BE49-F238E27FC236}">
                <a16:creationId xmlns:a16="http://schemas.microsoft.com/office/drawing/2014/main" id="{99E39192-E3EA-4704-9648-0177AB7E9C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6419850"/>
            <a:ext cx="4000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5E6570"/>
                </a:solidFill>
                <a:latin typeface="Malgun Gothic"/>
                <a:ea typeface="Malgun Gothic"/>
                <a:cs typeface="Malgun Gothic"/>
              </a:defRPr>
            </a:pPr>
            <a:r>
              <a:rPr sz="975" b="0">
                <a:solidFill>
                  <a:srgbClr val="5E6570"/>
                </a:solidFill>
                <a:latin typeface="Malgun Gothic"/>
                <a:ea typeface="Malgun Gothic"/>
                <a:cs typeface="Malgun Gothic"/>
              </a:rPr>
              <a:t>NMAP SCAN DETECTION</a:t>
            </a:r>
          </a:p>
        </p:txBody>
      </p:sp>
      <p:sp>
        <p:nvSpPr>
          <p:cNvPr id="5" name="footer-num-2">
            <a:extLst xmlns:a="http://schemas.openxmlformats.org/drawingml/2006/main">
              <a:ext uri="{FF2B5EF4-FFF2-40B4-BE49-F238E27FC236}">
                <a16:creationId xmlns:a16="http://schemas.microsoft.com/office/drawing/2014/main" id="{BA045C0A-7BB5-4C82-9800-C9266FC522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9850"/>
            <a:ext cx="6477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975" b="0">
                <a:solidFill>
                  <a:srgbClr val="5E6570"/>
                </a:solidFill>
                <a:latin typeface="Malgun Gothic"/>
                <a:ea typeface="Malgun Gothic"/>
                <a:cs typeface="Malgun Gothic"/>
              </a:defRPr>
            </a:pPr>
            <a:r>
              <a:rPr sz="975" b="0">
                <a:solidFill>
                  <a:srgbClr val="5E6570"/>
                </a:solidFill>
                <a:latin typeface="Malgun Gothic"/>
                <a:ea typeface="Malgun Gothic"/>
                <a:cs typeface="Malgun Gothic"/>
              </a:rPr>
              <a:t>02</a:t>
            </a:r>
          </a:p>
        </p:txBody>
      </p:sp>
      <p:sp>
        <p:nvSpPr>
          <p:cNvPr id="6" name="metric-panel-42">
            <a:extLst xmlns:a="http://schemas.openxmlformats.org/drawingml/2006/main">
              <a:ext uri="{FF2B5EF4-FFF2-40B4-BE49-F238E27FC236}">
                <a16:creationId xmlns:a16="http://schemas.microsoft.com/office/drawing/2014/main" id="{93E51D14-CCE6-4D45-BE52-C4D659BCFD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1847850"/>
            <a:ext cx="3543300" cy="3028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F4E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metric-number-42">
            <a:extLst xmlns:a="http://schemas.openxmlformats.org/drawingml/2006/main">
              <a:ext uri="{FF2B5EF4-FFF2-40B4-BE49-F238E27FC236}">
                <a16:creationId xmlns:a16="http://schemas.microsoft.com/office/drawing/2014/main" id="{F2AED6D7-4FF9-495B-A0A0-D339C2A4BB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57400"/>
            <a:ext cx="114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14865B"/>
                </a:solidFill>
                <a:latin typeface="Malgun Gothic"/>
                <a:ea typeface="Malgun Gothic"/>
                <a:cs typeface="Malgun Gothic"/>
              </a:defRPr>
            </a:pPr>
            <a:r>
              <a:rPr sz="3600" b="1">
                <a:solidFill>
                  <a:srgbClr val="14865B"/>
                </a:solidFill>
                <a:latin typeface="Malgun Gothic"/>
                <a:ea typeface="Malgun Gothic"/>
                <a:cs typeface="Malgun Gothic"/>
              </a:rPr>
              <a:t>01</a:t>
            </a:r>
          </a:p>
        </p:txBody>
      </p:sp>
      <p:sp>
        <p:nvSpPr>
          <p:cNvPr id="8" name="metric-title-42">
            <a:extLst xmlns:a="http://schemas.openxmlformats.org/drawingml/2006/main">
              <a:ext uri="{FF2B5EF4-FFF2-40B4-BE49-F238E27FC236}">
                <a16:creationId xmlns:a16="http://schemas.microsoft.com/office/drawing/2014/main" id="{27CD27B9-295E-411C-BAD0-F0AE5C0275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724150"/>
            <a:ext cx="30861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A0A0A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 b="1">
                <a:solidFill>
                  <a:srgbClr val="0A0A0A"/>
                </a:solidFill>
                <a:latin typeface="Malgun Gothic"/>
                <a:ea typeface="Malgun Gothic"/>
                <a:cs typeface="Malgun Gothic"/>
              </a:rPr>
              <a:t>고정 시그니처</a:t>
            </a:r>
          </a:p>
        </p:txBody>
      </p:sp>
      <p:sp>
        <p:nvSpPr>
          <p:cNvPr id="9" name="metric-body-42">
            <a:extLst xmlns:a="http://schemas.openxmlformats.org/drawingml/2006/main">
              <a:ext uri="{FF2B5EF4-FFF2-40B4-BE49-F238E27FC236}">
                <a16:creationId xmlns:a16="http://schemas.microsoft.com/office/drawing/2014/main" id="{71549BE4-3B90-44C3-8C41-295FEFC5BE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371850"/>
            <a:ext cx="30861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5E6570"/>
                </a:solidFill>
                <a:latin typeface="Malgun Gothic"/>
                <a:ea typeface="Malgun Gothic"/>
                <a:cs typeface="Malgun Gothic"/>
              </a:defRPr>
            </a:pPr>
            <a:r>
              <a:rPr sz="1650" b="0">
                <a:solidFill>
                  <a:srgbClr val="5E6570"/>
                </a:solidFill>
                <a:latin typeface="Malgun Gothic"/>
                <a:ea typeface="Malgun Gothic"/>
                <a:cs typeface="Malgun Gothic"/>
              </a:rPr>
              <a:t>40-byte 고정 payload, nmaplowercheck처럼 도구 고유 흔적을 우선 탐지한다.</a:t>
            </a:r>
          </a:p>
        </p:txBody>
      </p:sp>
      <p:sp>
        <p:nvSpPr>
          <p:cNvPr id="10" name="metric-panel-454">
            <a:extLst xmlns:a="http://schemas.openxmlformats.org/drawingml/2006/main">
              <a:ext uri="{FF2B5EF4-FFF2-40B4-BE49-F238E27FC236}">
                <a16:creationId xmlns:a16="http://schemas.microsoft.com/office/drawing/2014/main" id="{8038F14D-8A62-4B8F-8A71-ACA49CCB74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4350" y="1847850"/>
            <a:ext cx="3543300" cy="3028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FF3F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metric-number-454">
            <a:extLst xmlns:a="http://schemas.openxmlformats.org/drawingml/2006/main">
              <a:ext uri="{FF2B5EF4-FFF2-40B4-BE49-F238E27FC236}">
                <a16:creationId xmlns:a16="http://schemas.microsoft.com/office/drawing/2014/main" id="{6BB81E61-9674-4807-B0BD-BA01E3570D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52950" y="2057400"/>
            <a:ext cx="114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3D8DFF"/>
                </a:solidFill>
                <a:latin typeface="Malgun Gothic"/>
                <a:ea typeface="Malgun Gothic"/>
                <a:cs typeface="Malgun Gothic"/>
              </a:defRPr>
            </a:pPr>
            <a:r>
              <a:rPr sz="3600" b="1">
                <a:solidFill>
                  <a:srgbClr val="3D8DFF"/>
                </a:solidFill>
                <a:latin typeface="Malgun Gothic"/>
                <a:ea typeface="Malgun Gothic"/>
                <a:cs typeface="Malgun Gothic"/>
              </a:rPr>
              <a:t>02</a:t>
            </a:r>
          </a:p>
        </p:txBody>
      </p:sp>
      <p:sp>
        <p:nvSpPr>
          <p:cNvPr id="12" name="metric-title-454">
            <a:extLst xmlns:a="http://schemas.openxmlformats.org/drawingml/2006/main">
              <a:ext uri="{FF2B5EF4-FFF2-40B4-BE49-F238E27FC236}">
                <a16:creationId xmlns:a16="http://schemas.microsoft.com/office/drawing/2014/main" id="{05163898-113C-47EA-85B5-78424136E4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52950" y="2724150"/>
            <a:ext cx="30861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A0A0A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 b="1">
                <a:solidFill>
                  <a:srgbClr val="0A0A0A"/>
                </a:solidFill>
                <a:latin typeface="Malgun Gothic"/>
                <a:ea typeface="Malgun Gothic"/>
                <a:cs typeface="Malgun Gothic"/>
              </a:rPr>
              <a:t>행위 기반</a:t>
            </a:r>
          </a:p>
        </p:txBody>
      </p:sp>
      <p:sp>
        <p:nvSpPr>
          <p:cNvPr id="13" name="metric-body-454">
            <a:extLst xmlns:a="http://schemas.openxmlformats.org/drawingml/2006/main">
              <a:ext uri="{FF2B5EF4-FFF2-40B4-BE49-F238E27FC236}">
                <a16:creationId xmlns:a16="http://schemas.microsoft.com/office/drawing/2014/main" id="{08E5A275-6779-42B6-B1E8-92B469B4A6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52950" y="3371850"/>
            <a:ext cx="30861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5E6570"/>
                </a:solidFill>
                <a:latin typeface="Malgun Gothic"/>
                <a:ea typeface="Malgun Gothic"/>
                <a:cs typeface="Malgun Gothic"/>
              </a:defRPr>
            </a:pPr>
            <a:r>
              <a:rPr sz="1650" b="0">
                <a:solidFill>
                  <a:srgbClr val="5E6570"/>
                </a:solidFill>
                <a:latin typeface="Malgun Gothic"/>
                <a:ea typeface="Malgun Gothic"/>
                <a:cs typeface="Malgun Gothic"/>
              </a:rPr>
              <a:t>동일 출발지의 빈 UDP·ACK 반복을 시간창과 횟수로 묶는다.</a:t>
            </a:r>
          </a:p>
        </p:txBody>
      </p:sp>
      <p:sp>
        <p:nvSpPr>
          <p:cNvPr id="14" name="metric-panel-866">
            <a:extLst xmlns:a="http://schemas.openxmlformats.org/drawingml/2006/main">
              <a:ext uri="{FF2B5EF4-FFF2-40B4-BE49-F238E27FC236}">
                <a16:creationId xmlns:a16="http://schemas.microsoft.com/office/drawing/2014/main" id="{B6EA7330-4302-4B82-A546-932C754C93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8650" y="1847850"/>
            <a:ext cx="3543300" cy="3028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DE9D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metric-number-866">
            <a:extLst xmlns:a="http://schemas.openxmlformats.org/drawingml/2006/main">
              <a:ext uri="{FF2B5EF4-FFF2-40B4-BE49-F238E27FC236}">
                <a16:creationId xmlns:a16="http://schemas.microsoft.com/office/drawing/2014/main" id="{176A51CB-4924-44A7-97B8-044475F8C3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0" y="2057400"/>
            <a:ext cx="114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F47A3D"/>
                </a:solidFill>
                <a:latin typeface="Malgun Gothic"/>
                <a:ea typeface="Malgun Gothic"/>
                <a:cs typeface="Malgun Gothic"/>
              </a:defRPr>
            </a:pPr>
            <a:r>
              <a:rPr sz="3600" b="1">
                <a:solidFill>
                  <a:srgbClr val="F47A3D"/>
                </a:solidFill>
                <a:latin typeface="Malgun Gothic"/>
                <a:ea typeface="Malgun Gothic"/>
                <a:cs typeface="Malgun Gothic"/>
              </a:rPr>
              <a:t>03</a:t>
            </a:r>
          </a:p>
        </p:txBody>
      </p:sp>
      <p:sp>
        <p:nvSpPr>
          <p:cNvPr id="16" name="metric-title-866">
            <a:extLst xmlns:a="http://schemas.openxmlformats.org/drawingml/2006/main">
              <a:ext uri="{FF2B5EF4-FFF2-40B4-BE49-F238E27FC236}">
                <a16:creationId xmlns:a16="http://schemas.microsoft.com/office/drawing/2014/main" id="{F8D544A4-EFDF-4561-AE1B-C6C2482DB0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0" y="2724150"/>
            <a:ext cx="30861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A0A0A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 b="1">
                <a:solidFill>
                  <a:srgbClr val="0A0A0A"/>
                </a:solidFill>
                <a:latin typeface="Malgun Gothic"/>
                <a:ea typeface="Malgun Gothic"/>
                <a:cs typeface="Malgun Gothic"/>
              </a:rPr>
              <a:t>응답 상관</a:t>
            </a:r>
          </a:p>
        </p:txBody>
      </p:sp>
      <p:sp>
        <p:nvSpPr>
          <p:cNvPr id="17" name="metric-body-866">
            <a:extLst xmlns:a="http://schemas.openxmlformats.org/drawingml/2006/main">
              <a:ext uri="{FF2B5EF4-FFF2-40B4-BE49-F238E27FC236}">
                <a16:creationId xmlns:a16="http://schemas.microsoft.com/office/drawing/2014/main" id="{58ECD9D0-0B2D-4FFF-8F88-C5B0F7DBD4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0" y="3371850"/>
            <a:ext cx="30861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5E6570"/>
                </a:solidFill>
                <a:latin typeface="Malgun Gothic"/>
                <a:ea typeface="Malgun Gothic"/>
                <a:cs typeface="Malgun Gothic"/>
              </a:defRPr>
            </a:pPr>
            <a:r>
              <a:rPr sz="1650" b="0">
                <a:solidFill>
                  <a:srgbClr val="5E6570"/>
                </a:solidFill>
                <a:latin typeface="Malgun Gothic"/>
                <a:ea typeface="Malgun Gothic"/>
                <a:cs typeface="Malgun Gothic"/>
              </a:rPr>
              <a:t>ICMP 3/3·RST·HTTP 400은 단독 경보보다 요청 신호를 보강한다.</a:t>
            </a:r>
          </a:p>
        </p:txBody>
      </p:sp>
      <p:sp>
        <p:nvSpPr>
          <p:cNvPr id="18" name="strategy-bottom">
            <a:extLst xmlns:a="http://schemas.openxmlformats.org/drawingml/2006/main">
              <a:ext uri="{FF2B5EF4-FFF2-40B4-BE49-F238E27FC236}">
                <a16:creationId xmlns:a16="http://schemas.microsoft.com/office/drawing/2014/main" id="{214A2BA6-12B5-41EB-9DF5-3FE307B1EE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5219700"/>
            <a:ext cx="11391900" cy="590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6F7F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025" b="1">
                <a:solidFill>
                  <a:srgbClr val="0A0A0A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 b="1">
                <a:solidFill>
                  <a:srgbClr val="0A0A0A"/>
                </a:solidFill>
                <a:latin typeface="Malgun Gothic"/>
                <a:ea typeface="Malgun Gothic"/>
                <a:cs typeface="Malgun Gothic"/>
              </a:rPr>
              <a:t>핵심: 단일 패킷보다  동일 src/dst + 반복 + 시간창 + 고유 payload  조합이 강하다.</a:t>
            </a:r>
          </a:p>
        </p:txBody>
      </p:sp>
    </p:spTree>
    <p:extLst>
      <p:ext uri="{BB962C8B-B14F-4D97-AF65-F5344CB8AC3E}">
        <p14:creationId xmlns:p14="http://schemas.microsoft.com/office/powerpoint/2010/main" val="54015468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kicker-3">
            <a:extLst xmlns:a="http://schemas.openxmlformats.org/drawingml/2006/main">
              <a:ext uri="{FF2B5EF4-FFF2-40B4-BE49-F238E27FC236}">
                <a16:creationId xmlns:a16="http://schemas.microsoft.com/office/drawing/2014/main" id="{6A1E56D6-46A0-406E-A664-64BDBBB3CB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323850"/>
            <a:ext cx="4286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3D8DFF"/>
                </a:solidFill>
                <a:latin typeface="Malgun Gothic"/>
                <a:ea typeface="Malgun Gothic"/>
                <a:cs typeface="Malgun Gothic"/>
              </a:defRPr>
            </a:pPr>
            <a:r>
              <a:rPr sz="1350" b="1">
                <a:solidFill>
                  <a:srgbClr val="3D8DFF"/>
                </a:solidFill>
                <a:latin typeface="Malgun Gothic"/>
                <a:ea typeface="Malgun Gothic"/>
                <a:cs typeface="Malgun Gothic"/>
              </a:rPr>
              <a:t>-sU · OBSERVED TRAFFIC</a:t>
            </a:r>
          </a:p>
        </p:txBody>
      </p:sp>
      <p:sp>
        <p:nvSpPr>
          <p:cNvPr id="2" name="title-3">
            <a:extLst xmlns:a="http://schemas.openxmlformats.org/drawingml/2006/main">
              <a:ext uri="{FF2B5EF4-FFF2-40B4-BE49-F238E27FC236}">
                <a16:creationId xmlns:a16="http://schemas.microsoft.com/office/drawing/2014/main" id="{0A5C8F54-AF7D-401D-8D3F-7DDEE71425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647700"/>
            <a:ext cx="113919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0A0A0A"/>
                </a:solidFill>
                <a:latin typeface="Malgun Gothic"/>
                <a:ea typeface="Malgun Gothic"/>
                <a:cs typeface="Malgun Gothic"/>
              </a:defRPr>
            </a:pPr>
            <a:r>
              <a:rPr sz="3600" b="1">
                <a:solidFill>
                  <a:srgbClr val="0A0A0A"/>
                </a:solidFill>
                <a:latin typeface="Malgun Gothic"/>
                <a:ea typeface="Malgun Gothic"/>
                <a:cs typeface="Malgun Gothic"/>
              </a:rPr>
              <a:t>UDP 스캔은 세 가지 패킷 패턴으로 보인다</a:t>
            </a:r>
          </a:p>
        </p:txBody>
      </p:sp>
      <p:cxnSp>
        <p:nvCxnSpPr>
          <p:cNvPr id="23" name="rule-42-151"/>
          <p:cNvCxnSpPr/>
          <p:nvPr/>
        </p:nvCxnSpPr>
        <p:spPr>
          <a:xfrm xmlns:a="http://schemas.openxmlformats.org/drawingml/2006/main">
            <a:off x="400050" y="1438275"/>
            <a:ext cx="11391900" cy="95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B8BCC4"/>
            </a:solidFill>
            <a:prstDash val="solid"/>
          </a:ln>
        </p:spPr>
      </p:cxnSp>
      <p:sp>
        <p:nvSpPr>
          <p:cNvPr id="4" name="footer-label-3">
            <a:extLst xmlns:a="http://schemas.openxmlformats.org/drawingml/2006/main">
              <a:ext uri="{FF2B5EF4-FFF2-40B4-BE49-F238E27FC236}">
                <a16:creationId xmlns:a16="http://schemas.microsoft.com/office/drawing/2014/main" id="{7A6DF094-6B37-47FD-9166-20C9845D34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6419850"/>
            <a:ext cx="4000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5E6570"/>
                </a:solidFill>
                <a:latin typeface="Malgun Gothic"/>
                <a:ea typeface="Malgun Gothic"/>
                <a:cs typeface="Malgun Gothic"/>
              </a:defRPr>
            </a:pPr>
            <a:r>
              <a:rPr sz="975" b="0">
                <a:solidFill>
                  <a:srgbClr val="5E6570"/>
                </a:solidFill>
                <a:latin typeface="Malgun Gothic"/>
                <a:ea typeface="Malgun Gothic"/>
                <a:cs typeface="Malgun Gothic"/>
              </a:rPr>
              <a:t>NMAP SCAN DETECTION</a:t>
            </a:r>
          </a:p>
        </p:txBody>
      </p:sp>
      <p:sp>
        <p:nvSpPr>
          <p:cNvPr id="5" name="footer-num-3">
            <a:extLst xmlns:a="http://schemas.openxmlformats.org/drawingml/2006/main">
              <a:ext uri="{FF2B5EF4-FFF2-40B4-BE49-F238E27FC236}">
                <a16:creationId xmlns:a16="http://schemas.microsoft.com/office/drawing/2014/main" id="{A7FC8FDD-C9D1-4598-8F9B-737938BC23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9850"/>
            <a:ext cx="6477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975" b="0">
                <a:solidFill>
                  <a:srgbClr val="5E6570"/>
                </a:solidFill>
                <a:latin typeface="Malgun Gothic"/>
                <a:ea typeface="Malgun Gothic"/>
                <a:cs typeface="Malgun Gothic"/>
              </a:defRPr>
            </a:pPr>
            <a:r>
              <a:rPr sz="975" b="0">
                <a:solidFill>
                  <a:srgbClr val="5E6570"/>
                </a:solidFill>
                <a:latin typeface="Malgun Gothic"/>
                <a:ea typeface="Malgun Gothic"/>
                <a:cs typeface="Malgun Gothic"/>
              </a:rPr>
              <a:t>03</a:t>
            </a:r>
          </a:p>
        </p:txBody>
      </p:sp>
      <p:cxnSp>
        <p:nvCxnSpPr>
          <p:cNvPr id="26" name="rule-86-328"/>
          <p:cNvCxnSpPr/>
          <p:nvPr/>
        </p:nvCxnSpPr>
        <p:spPr>
          <a:xfrm xmlns:a="http://schemas.openxmlformats.org/drawingml/2006/main">
            <a:off x="819150" y="3124200"/>
            <a:ext cx="9620250" cy="95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B8BCC4"/>
            </a:solidFill>
            <a:prstDash val="solid"/>
          </a:ln>
        </p:spPr>
      </p:cxnSp>
      <p:sp>
        <p:nvSpPr>
          <p:cNvPr id="7" name="timeline-dot-86">
            <a:extLst xmlns:a="http://schemas.openxmlformats.org/drawingml/2006/main">
              <a:ext uri="{FF2B5EF4-FFF2-40B4-BE49-F238E27FC236}">
                <a16:creationId xmlns:a16="http://schemas.microsoft.com/office/drawing/2014/main" id="{7CACADBA-4CF0-44FF-806A-06311490C7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3038475"/>
            <a:ext cx="171450" cy="1714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D8DFF"/>
          </a:solidFill>
          <a:ln xmlns:a="http://schemas.openxmlformats.org/drawingml/2006/main" w="0">
            <a:solidFill>
              <a:srgbClr val="3D8DFF"/>
            </a:solidFill>
            <a:prstDash val="solid"/>
          </a:ln>
        </p:spPr>
      </p:sp>
      <p:sp>
        <p:nvSpPr>
          <p:cNvPr id="8" name="timeline-label-86">
            <a:extLst xmlns:a="http://schemas.openxmlformats.org/drawingml/2006/main">
              <a:ext uri="{FF2B5EF4-FFF2-40B4-BE49-F238E27FC236}">
                <a16:creationId xmlns:a16="http://schemas.microsoft.com/office/drawing/2014/main" id="{69313A2E-1367-44D6-8D29-A0B45AD629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524125"/>
            <a:ext cx="2571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3D8DFF"/>
                </a:solidFill>
                <a:latin typeface="Malgun Gothic"/>
                <a:ea typeface="Malgun Gothic"/>
                <a:cs typeface="Malgun Gothic"/>
              </a:defRPr>
            </a:pPr>
            <a:r>
              <a:rPr sz="1350" b="1">
                <a:solidFill>
                  <a:srgbClr val="3D8DFF"/>
                </a:solidFill>
                <a:latin typeface="Malgun Gothic"/>
                <a:ea typeface="Malgun Gothic"/>
                <a:cs typeface="Malgun Gothic"/>
              </a:rPr>
              <a:t>출발</a:t>
            </a:r>
          </a:p>
        </p:txBody>
      </p:sp>
      <p:sp>
        <p:nvSpPr>
          <p:cNvPr id="9" name="timeline-title-86">
            <a:extLst xmlns:a="http://schemas.openxmlformats.org/drawingml/2006/main">
              <a:ext uri="{FF2B5EF4-FFF2-40B4-BE49-F238E27FC236}">
                <a16:creationId xmlns:a16="http://schemas.microsoft.com/office/drawing/2014/main" id="{F2FA7FAD-443C-4246-AFAE-6EEA7F05E3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3438525"/>
            <a:ext cx="30099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A0A0A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 b="1">
                <a:solidFill>
                  <a:srgbClr val="0A0A0A"/>
                </a:solidFill>
                <a:latin typeface="Malgun Gothic"/>
                <a:ea typeface="Malgun Gothic"/>
                <a:cs typeface="Malgun Gothic"/>
              </a:rPr>
              <a:t>포트 미세 변화</a:t>
            </a:r>
          </a:p>
        </p:txBody>
      </p:sp>
      <p:sp>
        <p:nvSpPr>
          <p:cNvPr id="10" name="timeline-body-86">
            <a:extLst xmlns:a="http://schemas.openxmlformats.org/drawingml/2006/main">
              <a:ext uri="{FF2B5EF4-FFF2-40B4-BE49-F238E27FC236}">
                <a16:creationId xmlns:a16="http://schemas.microsoft.com/office/drawing/2014/main" id="{339D49D8-4D3F-416E-8CB4-15A8E476B2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4019550"/>
            <a:ext cx="30099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5E6570"/>
                </a:solidFill>
                <a:latin typeface="Malgun Gothic"/>
                <a:ea typeface="Malgun Gothic"/>
                <a:cs typeface="Malgun Gothic"/>
              </a:defRPr>
            </a:pPr>
            <a:r>
              <a:rPr sz="1575" b="0">
                <a:solidFill>
                  <a:srgbClr val="5E6570"/>
                </a:solidFill>
                <a:latin typeface="Malgun Gothic"/>
                <a:ea typeface="Malgun Gothic"/>
                <a:cs typeface="Malgun Gothic"/>
              </a:rPr>
              <a:t>같은 출발지에서 목적지 UDP 포트를 바꾸며 느리게 전송</a:t>
            </a:r>
          </a:p>
          <a:p xmlns:a="http://schemas.openxmlformats.org/drawingml/2006/main">
            <a:pPr algn="l">
              <a:defRPr sz="1575" b="0">
                <a:solidFill>
                  <a:srgbClr val="5E6570"/>
                </a:solidFill>
                <a:latin typeface="Malgun Gothic"/>
                <a:ea typeface="Malgun Gothic"/>
                <a:cs typeface="Malgun Gothic"/>
              </a:defRPr>
            </a:pPr>
            <a:r>
              <a:rPr sz="1575" b="0">
                <a:solidFill>
                  <a:srgbClr val="5E6570"/>
                </a:solidFill>
                <a:latin typeface="Malgun Gothic"/>
                <a:ea typeface="Malgun Gothic"/>
                <a:cs typeface="Malgun Gothic"/>
              </a:rPr>
              <a:t>(관찰값: 약 1초 간격)</a:t>
            </a:r>
          </a:p>
        </p:txBody>
      </p:sp>
      <p:sp>
        <p:nvSpPr>
          <p:cNvPr id="11" name="timeline-dot-462">
            <a:extLst xmlns:a="http://schemas.openxmlformats.org/drawingml/2006/main">
              <a:ext uri="{FF2B5EF4-FFF2-40B4-BE49-F238E27FC236}">
                <a16:creationId xmlns:a16="http://schemas.microsoft.com/office/drawing/2014/main" id="{CB3B6264-C5CE-4AD7-B1DC-CEA1F793E1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00550" y="3038475"/>
            <a:ext cx="171450" cy="1714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D8DFF"/>
          </a:solidFill>
          <a:ln xmlns:a="http://schemas.openxmlformats.org/drawingml/2006/main" w="0">
            <a:solidFill>
              <a:srgbClr val="3D8DFF"/>
            </a:solidFill>
            <a:prstDash val="solid"/>
          </a:ln>
        </p:spPr>
      </p:sp>
      <p:sp>
        <p:nvSpPr>
          <p:cNvPr id="12" name="timeline-label-462">
            <a:extLst xmlns:a="http://schemas.openxmlformats.org/drawingml/2006/main">
              <a:ext uri="{FF2B5EF4-FFF2-40B4-BE49-F238E27FC236}">
                <a16:creationId xmlns:a16="http://schemas.microsoft.com/office/drawing/2014/main" id="{3549F09C-E832-4E16-8C8D-8E8093B4ED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00550" y="2524125"/>
            <a:ext cx="2571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3D8DFF"/>
                </a:solidFill>
                <a:latin typeface="Malgun Gothic"/>
                <a:ea typeface="Malgun Gothic"/>
                <a:cs typeface="Malgun Gothic"/>
              </a:defRPr>
            </a:pPr>
            <a:r>
              <a:rPr sz="1350" b="1">
                <a:solidFill>
                  <a:srgbClr val="3D8DFF"/>
                </a:solidFill>
                <a:latin typeface="Malgun Gothic"/>
                <a:ea typeface="Malgun Gothic"/>
                <a:cs typeface="Malgun Gothic"/>
              </a:rPr>
              <a:t>요청</a:t>
            </a:r>
          </a:p>
        </p:txBody>
      </p:sp>
      <p:sp>
        <p:nvSpPr>
          <p:cNvPr id="13" name="timeline-title-462">
            <a:extLst xmlns:a="http://schemas.openxmlformats.org/drawingml/2006/main">
              <a:ext uri="{FF2B5EF4-FFF2-40B4-BE49-F238E27FC236}">
                <a16:creationId xmlns:a16="http://schemas.microsoft.com/office/drawing/2014/main" id="{44B036CE-CCEC-4CCA-AFCC-F4070F566F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00550" y="3438525"/>
            <a:ext cx="30099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A0A0A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 b="1">
                <a:solidFill>
                  <a:srgbClr val="0A0A0A"/>
                </a:solidFill>
                <a:latin typeface="Malgun Gothic"/>
                <a:ea typeface="Malgun Gothic"/>
                <a:cs typeface="Malgun Gothic"/>
              </a:rPr>
              <a:t>0B 또는 고정 payload</a:t>
            </a:r>
          </a:p>
        </p:txBody>
      </p:sp>
      <p:sp>
        <p:nvSpPr>
          <p:cNvPr id="14" name="timeline-body-462">
            <a:extLst xmlns:a="http://schemas.openxmlformats.org/drawingml/2006/main">
              <a:ext uri="{FF2B5EF4-FFF2-40B4-BE49-F238E27FC236}">
                <a16:creationId xmlns:a16="http://schemas.microsoft.com/office/drawing/2014/main" id="{C9729D38-1616-4954-8143-2976C03D90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00550" y="4019550"/>
            <a:ext cx="30099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5E6570"/>
                </a:solidFill>
                <a:latin typeface="Malgun Gothic"/>
                <a:ea typeface="Malgun Gothic"/>
                <a:cs typeface="Malgun Gothic"/>
              </a:defRPr>
            </a:pPr>
            <a:r>
              <a:rPr sz="1575" b="0">
                <a:solidFill>
                  <a:srgbClr val="5E6570"/>
                </a:solidFill>
                <a:latin typeface="Malgun Gothic"/>
                <a:ea typeface="Malgun Gothic"/>
                <a:cs typeface="Malgun Gothic"/>
              </a:rPr>
              <a:t>빈 UDP가 반복되거나, 동일한 40B payload가 여러 포트에 재사용됨</a:t>
            </a:r>
          </a:p>
        </p:txBody>
      </p:sp>
      <p:sp>
        <p:nvSpPr>
          <p:cNvPr id="15" name="timeline-dot-838">
            <a:extLst xmlns:a="http://schemas.openxmlformats.org/drawingml/2006/main">
              <a:ext uri="{FF2B5EF4-FFF2-40B4-BE49-F238E27FC236}">
                <a16:creationId xmlns:a16="http://schemas.microsoft.com/office/drawing/2014/main" id="{9286E1EE-96F0-43B6-B3A5-015858BB45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81950" y="3038475"/>
            <a:ext cx="171450" cy="1714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7A3D"/>
          </a:solidFill>
          <a:ln xmlns:a="http://schemas.openxmlformats.org/drawingml/2006/main" w="0">
            <a:solidFill>
              <a:srgbClr val="F47A3D"/>
            </a:solidFill>
            <a:prstDash val="solid"/>
          </a:ln>
        </p:spPr>
      </p:sp>
      <p:sp>
        <p:nvSpPr>
          <p:cNvPr id="16" name="timeline-label-838">
            <a:extLst xmlns:a="http://schemas.openxmlformats.org/drawingml/2006/main">
              <a:ext uri="{FF2B5EF4-FFF2-40B4-BE49-F238E27FC236}">
                <a16:creationId xmlns:a16="http://schemas.microsoft.com/office/drawing/2014/main" id="{E6D07D85-0133-4E57-826D-A60771F3EB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81950" y="2524125"/>
            <a:ext cx="2571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F47A3D"/>
                </a:solidFill>
                <a:latin typeface="Malgun Gothic"/>
                <a:ea typeface="Malgun Gothic"/>
                <a:cs typeface="Malgun Gothic"/>
              </a:defRPr>
            </a:pPr>
            <a:r>
              <a:rPr sz="1350" b="1">
                <a:solidFill>
                  <a:srgbClr val="F47A3D"/>
                </a:solidFill>
                <a:latin typeface="Malgun Gothic"/>
                <a:ea typeface="Malgun Gothic"/>
                <a:cs typeface="Malgun Gothic"/>
              </a:rPr>
              <a:t>응답</a:t>
            </a:r>
          </a:p>
        </p:txBody>
      </p:sp>
      <p:sp>
        <p:nvSpPr>
          <p:cNvPr id="17" name="timeline-title-838">
            <a:extLst xmlns:a="http://schemas.openxmlformats.org/drawingml/2006/main">
              <a:ext uri="{FF2B5EF4-FFF2-40B4-BE49-F238E27FC236}">
                <a16:creationId xmlns:a16="http://schemas.microsoft.com/office/drawing/2014/main" id="{82009D48-31CE-4EF5-9483-CFC3F291EB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81950" y="3438525"/>
            <a:ext cx="30099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8376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A0A0A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 b="1">
                <a:solidFill>
                  <a:srgbClr val="0A0A0A"/>
                </a:solidFill>
                <a:latin typeface="Malgun Gothic"/>
                <a:ea typeface="Malgun Gothic"/>
                <a:cs typeface="Malgun Gothic"/>
              </a:rPr>
              <a:t>ICMP Port Unreachable</a:t>
            </a:r>
          </a:p>
        </p:txBody>
      </p:sp>
      <p:sp>
        <p:nvSpPr>
          <p:cNvPr id="18" name="timeline-body-838">
            <a:extLst xmlns:a="http://schemas.openxmlformats.org/drawingml/2006/main">
              <a:ext uri="{FF2B5EF4-FFF2-40B4-BE49-F238E27FC236}">
                <a16:creationId xmlns:a16="http://schemas.microsoft.com/office/drawing/2014/main" id="{2CA10F3B-87B8-48BB-B1F4-008CC407D6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81950" y="4019550"/>
            <a:ext cx="30099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5E6570"/>
                </a:solidFill>
                <a:latin typeface="Malgun Gothic"/>
                <a:ea typeface="Malgun Gothic"/>
                <a:cs typeface="Malgun Gothic"/>
              </a:defRPr>
            </a:pPr>
            <a:r>
              <a:rPr sz="1575" b="0">
                <a:solidFill>
                  <a:srgbClr val="5E6570"/>
                </a:solidFill>
                <a:latin typeface="Malgun Gothic"/>
                <a:ea typeface="Malgun Gothic"/>
                <a:cs typeface="Malgun Gothic"/>
              </a:rPr>
              <a:t>닫힌 UDP 포트에서 ICMP Type 3 / Code 3가 스캐너로 돌아옴</a:t>
            </a:r>
          </a:p>
        </p:txBody>
      </p:sp>
      <p:sp>
        <p:nvSpPr>
          <p:cNvPr id="19" name="udp-evidence">
            <a:extLst xmlns:a="http://schemas.openxmlformats.org/drawingml/2006/main">
              <a:ext uri="{FF2B5EF4-FFF2-40B4-BE49-F238E27FC236}">
                <a16:creationId xmlns:a16="http://schemas.microsoft.com/office/drawing/2014/main" id="{3FD7C199-14E0-40D5-829D-B7FCE675A0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5429250"/>
            <a:ext cx="11391900" cy="628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6F7F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udp-evidence-text">
            <a:extLst xmlns:a="http://schemas.openxmlformats.org/drawingml/2006/main">
              <a:ext uri="{FF2B5EF4-FFF2-40B4-BE49-F238E27FC236}">
                <a16:creationId xmlns:a16="http://schemas.microsoft.com/office/drawing/2014/main" id="{17112D5D-7FB2-41DB-84BE-A9BE684046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934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A0A0A"/>
                </a:solidFill>
                <a:latin typeface="Malgun Gothic"/>
                <a:ea typeface="Malgun Gothic"/>
                <a:cs typeface="Malgun Gothic"/>
              </a:defRPr>
            </a:pPr>
            <a:r>
              <a:rPr sz="1575" b="1">
                <a:solidFill>
                  <a:srgbClr val="0A0A0A"/>
                </a:solidFill>
                <a:latin typeface="Malgun Gothic"/>
                <a:ea typeface="Malgun Gothic"/>
                <a:cs typeface="Malgun Gothic"/>
              </a:rPr>
              <a:t>강한 증거  3e ec e3 ca … (정확히 40B 반복)     |     보조 payload  help + CRLF · 72B 서비스 프로브</a:t>
            </a:r>
          </a:p>
        </p:txBody>
      </p:sp>
    </p:spTree>
    <p:extLst>
      <p:ext uri="{BB962C8B-B14F-4D97-AF65-F5344CB8AC3E}">
        <p14:creationId xmlns:p14="http://schemas.microsoft.com/office/powerpoint/2010/main" val="980990641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2" name="kicker-4">
            <a:extLst xmlns:a="http://schemas.openxmlformats.org/drawingml/2006/main">
              <a:ext uri="{FF2B5EF4-FFF2-40B4-BE49-F238E27FC236}">
                <a16:creationId xmlns:a16="http://schemas.microsoft.com/office/drawing/2014/main" id="{F0163E33-1A5D-4D6F-A26E-E884306A87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323850"/>
            <a:ext cx="4286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3D8DFF"/>
                </a:solidFill>
                <a:latin typeface="Malgun Gothic"/>
                <a:ea typeface="Malgun Gothic"/>
                <a:cs typeface="Malgun Gothic"/>
              </a:defRPr>
            </a:pPr>
            <a:r>
              <a:rPr sz="1350" b="1">
                <a:solidFill>
                  <a:srgbClr val="3D8DFF"/>
                </a:solidFill>
                <a:latin typeface="Malgun Gothic"/>
                <a:ea typeface="Malgun Gothic"/>
                <a:cs typeface="Malgun Gothic"/>
              </a:rPr>
              <a:t>-sU · RULE SET</a:t>
            </a:r>
          </a:p>
        </p:txBody>
      </p:sp>
      <p:sp>
        <p:nvSpPr>
          <p:cNvPr id="2" name="title-4">
            <a:extLst xmlns:a="http://schemas.openxmlformats.org/drawingml/2006/main">
              <a:ext uri="{FF2B5EF4-FFF2-40B4-BE49-F238E27FC236}">
                <a16:creationId xmlns:a16="http://schemas.microsoft.com/office/drawing/2014/main" id="{36357A2C-FEDA-4B71-8C21-C2F717E5B8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647700"/>
            <a:ext cx="113919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0A0A0A"/>
                </a:solidFill>
                <a:latin typeface="Malgun Gothic"/>
                <a:ea typeface="Malgun Gothic"/>
                <a:cs typeface="Malgun Gothic"/>
              </a:defRPr>
            </a:pPr>
            <a:r>
              <a:rPr sz="3600" b="1">
                <a:solidFill>
                  <a:srgbClr val="0A0A0A"/>
                </a:solidFill>
                <a:latin typeface="Malgun Gothic"/>
                <a:ea typeface="Malgun Gothic"/>
                <a:cs typeface="Malgun Gothic"/>
              </a:rPr>
              <a:t>UDP 룰은 3단계로 나눠 오탐을 관리한다</a:t>
            </a:r>
          </a:p>
        </p:txBody>
      </p:sp>
      <p:cxnSp>
        <p:nvCxnSpPr>
          <p:cNvPr id="34" name="rule-42-151"/>
          <p:cNvCxnSpPr/>
          <p:nvPr/>
        </p:nvCxnSpPr>
        <p:spPr>
          <a:xfrm xmlns:a="http://schemas.openxmlformats.org/drawingml/2006/main">
            <a:off x="400050" y="1438275"/>
            <a:ext cx="11391900" cy="95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B8BCC4"/>
            </a:solidFill>
            <a:prstDash val="solid"/>
          </a:ln>
        </p:spPr>
      </p:cxnSp>
      <p:sp>
        <p:nvSpPr>
          <p:cNvPr id="4" name="footer-label-4">
            <a:extLst xmlns:a="http://schemas.openxmlformats.org/drawingml/2006/main">
              <a:ext uri="{FF2B5EF4-FFF2-40B4-BE49-F238E27FC236}">
                <a16:creationId xmlns:a16="http://schemas.microsoft.com/office/drawing/2014/main" id="{38F07ACE-A2D6-4FB3-ACC3-6E0F5A145F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6419850"/>
            <a:ext cx="4000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5E6570"/>
                </a:solidFill>
                <a:latin typeface="Malgun Gothic"/>
                <a:ea typeface="Malgun Gothic"/>
                <a:cs typeface="Malgun Gothic"/>
              </a:defRPr>
            </a:pPr>
            <a:r>
              <a:rPr sz="975" b="0">
                <a:solidFill>
                  <a:srgbClr val="5E6570"/>
                </a:solidFill>
                <a:latin typeface="Malgun Gothic"/>
                <a:ea typeface="Malgun Gothic"/>
                <a:cs typeface="Malgun Gothic"/>
              </a:rPr>
              <a:t>NMAP SCAN DETECTION</a:t>
            </a:r>
          </a:p>
        </p:txBody>
      </p:sp>
      <p:sp>
        <p:nvSpPr>
          <p:cNvPr id="5" name="footer-num-4">
            <a:extLst xmlns:a="http://schemas.openxmlformats.org/drawingml/2006/main">
              <a:ext uri="{FF2B5EF4-FFF2-40B4-BE49-F238E27FC236}">
                <a16:creationId xmlns:a16="http://schemas.microsoft.com/office/drawing/2014/main" id="{601B41D7-791C-4E66-83DD-825AF749E5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9850"/>
            <a:ext cx="6477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975" b="0">
                <a:solidFill>
                  <a:srgbClr val="5E6570"/>
                </a:solidFill>
                <a:latin typeface="Malgun Gothic"/>
                <a:ea typeface="Malgun Gothic"/>
                <a:cs typeface="Malgun Gothic"/>
              </a:defRPr>
            </a:pPr>
            <a:r>
              <a:rPr sz="975" b="0">
                <a:solidFill>
                  <a:srgbClr val="5E6570"/>
                </a:solidFill>
                <a:latin typeface="Malgun Gothic"/>
                <a:ea typeface="Malgun Gothic"/>
                <a:cs typeface="Malgun Gothic"/>
              </a:rPr>
              <a:t>04</a:t>
            </a:r>
          </a:p>
        </p:txBody>
      </p:sp>
      <p:sp>
        <p:nvSpPr>
          <p:cNvPr id="6" name="udp-head-1">
            <a:extLst xmlns:a="http://schemas.openxmlformats.org/drawingml/2006/main">
              <a:ext uri="{FF2B5EF4-FFF2-40B4-BE49-F238E27FC236}">
                <a16:creationId xmlns:a16="http://schemas.microsoft.com/office/drawing/2014/main" id="{D6E96C3E-BEF0-4CCB-A67A-4102A50F2E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771650"/>
            <a:ext cx="2571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5E6570"/>
                </a:solidFill>
                <a:latin typeface="Malgun Gothic"/>
                <a:ea typeface="Malgun Gothic"/>
                <a:cs typeface="Malgun Gothic"/>
              </a:defRPr>
            </a:pPr>
            <a:r>
              <a:rPr sz="1425" b="1">
                <a:solidFill>
                  <a:srgbClr val="5E6570"/>
                </a:solidFill>
                <a:latin typeface="Malgun Gothic"/>
                <a:ea typeface="Malgun Gothic"/>
                <a:cs typeface="Malgun Gothic"/>
              </a:rPr>
              <a:t>탐지</a:t>
            </a:r>
          </a:p>
        </p:txBody>
      </p:sp>
      <p:sp>
        <p:nvSpPr>
          <p:cNvPr id="7" name="udp-head-2">
            <a:extLst xmlns:a="http://schemas.openxmlformats.org/drawingml/2006/main">
              <a:ext uri="{FF2B5EF4-FFF2-40B4-BE49-F238E27FC236}">
                <a16:creationId xmlns:a16="http://schemas.microsoft.com/office/drawing/2014/main" id="{1FCBB2B7-7E9C-4BE7-9919-FD5CB15779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1771650"/>
            <a:ext cx="4095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5E6570"/>
                </a:solidFill>
                <a:latin typeface="Malgun Gothic"/>
                <a:ea typeface="Malgun Gothic"/>
                <a:cs typeface="Malgun Gothic"/>
              </a:defRPr>
            </a:pPr>
            <a:r>
              <a:rPr sz="1425" b="1">
                <a:solidFill>
                  <a:srgbClr val="5E6570"/>
                </a:solidFill>
                <a:latin typeface="Malgun Gothic"/>
                <a:ea typeface="Malgun Gothic"/>
                <a:cs typeface="Malgun Gothic"/>
              </a:rPr>
              <a:t>핵심 조건</a:t>
            </a:r>
          </a:p>
        </p:txBody>
      </p:sp>
      <p:sp>
        <p:nvSpPr>
          <p:cNvPr id="8" name="udp-head-3">
            <a:extLst xmlns:a="http://schemas.openxmlformats.org/drawingml/2006/main">
              <a:ext uri="{FF2B5EF4-FFF2-40B4-BE49-F238E27FC236}">
                <a16:creationId xmlns:a16="http://schemas.microsoft.com/office/drawing/2014/main" id="{228445E5-36F5-41E0-8C8A-8C0D504C25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1771650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5E6570"/>
                </a:solidFill>
                <a:latin typeface="Malgun Gothic"/>
                <a:ea typeface="Malgun Gothic"/>
                <a:cs typeface="Malgun Gothic"/>
              </a:defRPr>
            </a:pPr>
            <a:r>
              <a:rPr sz="1425" b="1">
                <a:solidFill>
                  <a:srgbClr val="5E6570"/>
                </a:solidFill>
                <a:latin typeface="Malgun Gothic"/>
                <a:ea typeface="Malgun Gothic"/>
                <a:cs typeface="Malgun Gothic"/>
              </a:rPr>
              <a:t>추적 / 임계치</a:t>
            </a:r>
          </a:p>
        </p:txBody>
      </p:sp>
      <p:sp>
        <p:nvSpPr>
          <p:cNvPr id="9" name="udp-head-4">
            <a:extLst xmlns:a="http://schemas.openxmlformats.org/drawingml/2006/main">
              <a:ext uri="{FF2B5EF4-FFF2-40B4-BE49-F238E27FC236}">
                <a16:creationId xmlns:a16="http://schemas.microsoft.com/office/drawing/2014/main" id="{7C95A385-5DA4-4071-8747-8B58965E98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34625" y="1771650"/>
            <a:ext cx="114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5E6570"/>
                </a:solidFill>
                <a:latin typeface="Malgun Gothic"/>
                <a:ea typeface="Malgun Gothic"/>
                <a:cs typeface="Malgun Gothic"/>
              </a:defRPr>
            </a:pPr>
            <a:r>
              <a:rPr sz="1425" b="1">
                <a:solidFill>
                  <a:srgbClr val="5E6570"/>
                </a:solidFill>
                <a:latin typeface="Malgun Gothic"/>
                <a:ea typeface="Malgun Gothic"/>
                <a:cs typeface="Malgun Gothic"/>
              </a:rPr>
              <a:t>신뢰도</a:t>
            </a:r>
          </a:p>
        </p:txBody>
      </p:sp>
      <p:sp>
        <p:nvSpPr>
          <p:cNvPr id="10" name="udp-row-230">
            <a:extLst xmlns:a="http://schemas.openxmlformats.org/drawingml/2006/main">
              <a:ext uri="{FF2B5EF4-FFF2-40B4-BE49-F238E27FC236}">
                <a16:creationId xmlns:a16="http://schemas.microsoft.com/office/drawing/2014/main" id="{366662E6-9C59-4E58-8819-2A201370E0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190750"/>
            <a:ext cx="11391900" cy="819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6F7F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udp-rowbar-230">
            <a:extLst xmlns:a="http://schemas.openxmlformats.org/drawingml/2006/main">
              <a:ext uri="{FF2B5EF4-FFF2-40B4-BE49-F238E27FC236}">
                <a16:creationId xmlns:a16="http://schemas.microsoft.com/office/drawing/2014/main" id="{F9DB5FBF-EB86-48A7-9116-D27BEB46F6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190750"/>
            <a:ext cx="76200" cy="819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D8DFF"/>
          </a:solidFill>
          <a:ln xmlns:a="http://schemas.openxmlformats.org/drawingml/2006/main" w="0">
            <a:solidFill>
              <a:srgbClr val="3D8DFF"/>
            </a:solidFill>
            <a:prstDash val="solid"/>
          </a:ln>
        </p:spPr>
      </p:sp>
      <p:sp>
        <p:nvSpPr>
          <p:cNvPr id="12" name="udp-a-230">
            <a:extLst xmlns:a="http://schemas.openxmlformats.org/drawingml/2006/main">
              <a:ext uri="{FF2B5EF4-FFF2-40B4-BE49-F238E27FC236}">
                <a16:creationId xmlns:a16="http://schemas.microsoft.com/office/drawing/2014/main" id="{C0C7AD2E-80F3-4D95-93AF-093D5706BF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409825"/>
            <a:ext cx="2476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0A0A0A"/>
                </a:solidFill>
                <a:latin typeface="Malgun Gothic"/>
                <a:ea typeface="Malgun Gothic"/>
                <a:cs typeface="Malgun Gothic"/>
              </a:defRPr>
            </a:pPr>
            <a:r>
              <a:rPr sz="1800" b="1">
                <a:solidFill>
                  <a:srgbClr val="0A0A0A"/>
                </a:solidFill>
                <a:latin typeface="Malgun Gothic"/>
                <a:ea typeface="Malgun Gothic"/>
                <a:cs typeface="Malgun Gothic"/>
              </a:rPr>
              <a:t>빈 UDP 반복</a:t>
            </a:r>
          </a:p>
        </p:txBody>
      </p:sp>
      <p:sp>
        <p:nvSpPr>
          <p:cNvPr id="13" name="udp-b-230">
            <a:extLst xmlns:a="http://schemas.openxmlformats.org/drawingml/2006/main">
              <a:ext uri="{FF2B5EF4-FFF2-40B4-BE49-F238E27FC236}">
                <a16:creationId xmlns:a16="http://schemas.microsoft.com/office/drawing/2014/main" id="{D3C6EED2-9AA5-4DE7-9787-F5C9E381A3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2409825"/>
            <a:ext cx="3810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A0A0A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0A0A0A"/>
                </a:solidFill>
                <a:latin typeface="Consolas"/>
                <a:ea typeface="Consolas"/>
                <a:cs typeface="Consolas"/>
              </a:rPr>
              <a:t>dsize:0</a:t>
            </a:r>
          </a:p>
        </p:txBody>
      </p:sp>
      <p:sp>
        <p:nvSpPr>
          <p:cNvPr id="14" name="udp-c-230">
            <a:extLst xmlns:a="http://schemas.openxmlformats.org/drawingml/2006/main">
              <a:ext uri="{FF2B5EF4-FFF2-40B4-BE49-F238E27FC236}">
                <a16:creationId xmlns:a16="http://schemas.microsoft.com/office/drawing/2014/main" id="{E5894819-4B92-4963-94E0-08443A431A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2409825"/>
            <a:ext cx="238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A0A0A"/>
                </a:solidFill>
                <a:latin typeface="Malgun Gothic"/>
                <a:ea typeface="Malgun Gothic"/>
                <a:cs typeface="Malgun Gothic"/>
              </a:defRPr>
            </a:pPr>
            <a:r>
              <a:rPr sz="1650" b="0">
                <a:solidFill>
                  <a:srgbClr val="0A0A0A"/>
                </a:solidFill>
                <a:latin typeface="Malgun Gothic"/>
                <a:ea typeface="Malgun Gothic"/>
                <a:cs typeface="Malgun Gothic"/>
              </a:rPr>
              <a:t>by_src · 10 / 30s</a:t>
            </a:r>
          </a:p>
        </p:txBody>
      </p:sp>
      <p:sp>
        <p:nvSpPr>
          <p:cNvPr id="15" name="udp-confidence-230">
            <a:extLst xmlns:a="http://schemas.openxmlformats.org/drawingml/2006/main">
              <a:ext uri="{FF2B5EF4-FFF2-40B4-BE49-F238E27FC236}">
                <a16:creationId xmlns:a16="http://schemas.microsoft.com/office/drawing/2014/main" id="{06555241-87B4-47CF-9141-7925096CFB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0" y="2352675"/>
            <a:ext cx="1200150" cy="495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FF3F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udp-d-230">
            <a:extLst xmlns:a="http://schemas.openxmlformats.org/drawingml/2006/main">
              <a:ext uri="{FF2B5EF4-FFF2-40B4-BE49-F238E27FC236}">
                <a16:creationId xmlns:a16="http://schemas.microsoft.com/office/drawing/2014/main" id="{13F8AC97-832C-4AA5-BBBB-D56DEA7EEE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0" y="2457450"/>
            <a:ext cx="12001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3D8DFF"/>
                </a:solidFill>
                <a:latin typeface="Malgun Gothic"/>
                <a:ea typeface="Malgun Gothic"/>
                <a:cs typeface="Malgun Gothic"/>
              </a:defRPr>
            </a:pPr>
            <a:r>
              <a:rPr sz="1500" b="1">
                <a:solidFill>
                  <a:srgbClr val="3D8DFF"/>
                </a:solidFill>
                <a:latin typeface="Malgun Gothic"/>
                <a:ea typeface="Malgun Gothic"/>
                <a:cs typeface="Malgun Gothic"/>
              </a:rPr>
              <a:t>중간</a:t>
            </a:r>
          </a:p>
        </p:txBody>
      </p:sp>
      <p:sp>
        <p:nvSpPr>
          <p:cNvPr id="17" name="udp-row-332">
            <a:extLst xmlns:a="http://schemas.openxmlformats.org/drawingml/2006/main">
              <a:ext uri="{FF2B5EF4-FFF2-40B4-BE49-F238E27FC236}">
                <a16:creationId xmlns:a16="http://schemas.microsoft.com/office/drawing/2014/main" id="{477B8A57-6FAD-4A3F-AB62-BF89CBDD76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3162300"/>
            <a:ext cx="11391900" cy="819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6F7F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udp-rowbar-332">
            <a:extLst xmlns:a="http://schemas.openxmlformats.org/drawingml/2006/main">
              <a:ext uri="{FF2B5EF4-FFF2-40B4-BE49-F238E27FC236}">
                <a16:creationId xmlns:a16="http://schemas.microsoft.com/office/drawing/2014/main" id="{08E45E85-E7BF-47E4-AF35-31EBA7236B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3162300"/>
            <a:ext cx="76200" cy="819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865B"/>
          </a:solidFill>
          <a:ln xmlns:a="http://schemas.openxmlformats.org/drawingml/2006/main" w="0">
            <a:solidFill>
              <a:srgbClr val="14865B"/>
            </a:solidFill>
            <a:prstDash val="solid"/>
          </a:ln>
        </p:spPr>
      </p:sp>
      <p:sp>
        <p:nvSpPr>
          <p:cNvPr id="19" name="udp-a-332">
            <a:extLst xmlns:a="http://schemas.openxmlformats.org/drawingml/2006/main">
              <a:ext uri="{FF2B5EF4-FFF2-40B4-BE49-F238E27FC236}">
                <a16:creationId xmlns:a16="http://schemas.microsoft.com/office/drawing/2014/main" id="{4718FA3E-0002-4104-B29A-36968879E7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381375"/>
            <a:ext cx="2476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0A0A0A"/>
                </a:solidFill>
                <a:latin typeface="Malgun Gothic"/>
                <a:ea typeface="Malgun Gothic"/>
                <a:cs typeface="Malgun Gothic"/>
              </a:defRPr>
            </a:pPr>
            <a:r>
              <a:rPr sz="1800" b="1">
                <a:solidFill>
                  <a:srgbClr val="0A0A0A"/>
                </a:solidFill>
                <a:latin typeface="Malgun Gothic"/>
                <a:ea typeface="Malgun Gothic"/>
                <a:cs typeface="Malgun Gothic"/>
              </a:rPr>
              <a:t>Nmap 40B 반복</a:t>
            </a:r>
          </a:p>
        </p:txBody>
      </p:sp>
      <p:sp>
        <p:nvSpPr>
          <p:cNvPr id="20" name="udp-b-332">
            <a:extLst xmlns:a="http://schemas.openxmlformats.org/drawingml/2006/main">
              <a:ext uri="{FF2B5EF4-FFF2-40B4-BE49-F238E27FC236}">
                <a16:creationId xmlns:a16="http://schemas.microsoft.com/office/drawing/2014/main" id="{C624C61B-9274-4F4A-ADF5-B52786B0C7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3381375"/>
            <a:ext cx="3810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A0A0A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0A0A0A"/>
                </a:solidFill>
                <a:latin typeface="Consolas"/>
                <a:ea typeface="Consolas"/>
                <a:cs typeface="Consolas"/>
              </a:rPr>
              <a:t>dsize:40 + full hex</a:t>
            </a:r>
          </a:p>
        </p:txBody>
      </p:sp>
      <p:sp>
        <p:nvSpPr>
          <p:cNvPr id="21" name="udp-c-332">
            <a:extLst xmlns:a="http://schemas.openxmlformats.org/drawingml/2006/main">
              <a:ext uri="{FF2B5EF4-FFF2-40B4-BE49-F238E27FC236}">
                <a16:creationId xmlns:a16="http://schemas.microsoft.com/office/drawing/2014/main" id="{1CC6E7FF-31FF-456F-A82B-85F13177AE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3381375"/>
            <a:ext cx="238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A0A0A"/>
                </a:solidFill>
                <a:latin typeface="Malgun Gothic"/>
                <a:ea typeface="Malgun Gothic"/>
                <a:cs typeface="Malgun Gothic"/>
              </a:defRPr>
            </a:pPr>
            <a:r>
              <a:rPr sz="1650" b="0">
                <a:solidFill>
                  <a:srgbClr val="0A0A0A"/>
                </a:solidFill>
                <a:latin typeface="Malgun Gothic"/>
                <a:ea typeface="Malgun Gothic"/>
                <a:cs typeface="Malgun Gothic"/>
              </a:rPr>
              <a:t>by_src · 10 / 30s</a:t>
            </a:r>
          </a:p>
        </p:txBody>
      </p:sp>
      <p:sp>
        <p:nvSpPr>
          <p:cNvPr id="22" name="udp-confidence-332">
            <a:extLst xmlns:a="http://schemas.openxmlformats.org/drawingml/2006/main">
              <a:ext uri="{FF2B5EF4-FFF2-40B4-BE49-F238E27FC236}">
                <a16:creationId xmlns:a16="http://schemas.microsoft.com/office/drawing/2014/main" id="{B547BC98-A14A-4122-A883-C8B643E4F4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0" y="3324225"/>
            <a:ext cx="1200150" cy="495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F4E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udp-d-332">
            <a:extLst xmlns:a="http://schemas.openxmlformats.org/drawingml/2006/main">
              <a:ext uri="{FF2B5EF4-FFF2-40B4-BE49-F238E27FC236}">
                <a16:creationId xmlns:a16="http://schemas.microsoft.com/office/drawing/2014/main" id="{00C43CAF-3930-42AB-B52E-AB79E7484B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0" y="3429000"/>
            <a:ext cx="12001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14865B"/>
                </a:solidFill>
                <a:latin typeface="Malgun Gothic"/>
                <a:ea typeface="Malgun Gothic"/>
                <a:cs typeface="Malgun Gothic"/>
              </a:defRPr>
            </a:pPr>
            <a:r>
              <a:rPr sz="1500" b="1">
                <a:solidFill>
                  <a:srgbClr val="14865B"/>
                </a:solidFill>
                <a:latin typeface="Malgun Gothic"/>
                <a:ea typeface="Malgun Gothic"/>
                <a:cs typeface="Malgun Gothic"/>
              </a:rPr>
              <a:t>높음</a:t>
            </a:r>
          </a:p>
        </p:txBody>
      </p:sp>
      <p:sp>
        <p:nvSpPr>
          <p:cNvPr id="24" name="udp-row-434">
            <a:extLst xmlns:a="http://schemas.openxmlformats.org/drawingml/2006/main">
              <a:ext uri="{FF2B5EF4-FFF2-40B4-BE49-F238E27FC236}">
                <a16:creationId xmlns:a16="http://schemas.microsoft.com/office/drawing/2014/main" id="{995CA175-E651-4003-9CB8-AF7670B5C7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4133850"/>
            <a:ext cx="11391900" cy="819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6F7F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udp-rowbar-434">
            <a:extLst xmlns:a="http://schemas.openxmlformats.org/drawingml/2006/main">
              <a:ext uri="{FF2B5EF4-FFF2-40B4-BE49-F238E27FC236}">
                <a16:creationId xmlns:a16="http://schemas.microsoft.com/office/drawing/2014/main" id="{CEF8031C-4BA0-419F-9CEA-9786EB1AA4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4133850"/>
            <a:ext cx="76200" cy="819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7A3D"/>
          </a:solidFill>
          <a:ln xmlns:a="http://schemas.openxmlformats.org/drawingml/2006/main" w="0">
            <a:solidFill>
              <a:srgbClr val="F47A3D"/>
            </a:solidFill>
            <a:prstDash val="solid"/>
          </a:ln>
        </p:spPr>
      </p:sp>
      <p:sp>
        <p:nvSpPr>
          <p:cNvPr id="26" name="udp-a-434">
            <a:extLst xmlns:a="http://schemas.openxmlformats.org/drawingml/2006/main">
              <a:ext uri="{FF2B5EF4-FFF2-40B4-BE49-F238E27FC236}">
                <a16:creationId xmlns:a16="http://schemas.microsoft.com/office/drawing/2014/main" id="{B28DEC1B-4E13-4775-AA0D-F2B6B73B11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52925"/>
            <a:ext cx="2476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0A0A0A"/>
                </a:solidFill>
                <a:latin typeface="Malgun Gothic"/>
                <a:ea typeface="Malgun Gothic"/>
                <a:cs typeface="Malgun Gothic"/>
              </a:defRPr>
            </a:pPr>
            <a:r>
              <a:rPr sz="1800" b="1">
                <a:solidFill>
                  <a:srgbClr val="0A0A0A"/>
                </a:solidFill>
                <a:latin typeface="Malgun Gothic"/>
                <a:ea typeface="Malgun Gothic"/>
                <a:cs typeface="Malgun Gothic"/>
              </a:rPr>
              <a:t>ICMP 3/3 반환</a:t>
            </a:r>
          </a:p>
        </p:txBody>
      </p:sp>
      <p:sp>
        <p:nvSpPr>
          <p:cNvPr id="27" name="udp-b-434">
            <a:extLst xmlns:a="http://schemas.openxmlformats.org/drawingml/2006/main">
              <a:ext uri="{FF2B5EF4-FFF2-40B4-BE49-F238E27FC236}">
                <a16:creationId xmlns:a16="http://schemas.microsoft.com/office/drawing/2014/main" id="{B301A84F-6BFE-43A5-99B2-4D3E1B997A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4352925"/>
            <a:ext cx="3810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A0A0A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0A0A0A"/>
                </a:solidFill>
                <a:latin typeface="Consolas"/>
                <a:ea typeface="Consolas"/>
                <a:cs typeface="Consolas"/>
              </a:rPr>
              <a:t>itype:3 · icode:3</a:t>
            </a:r>
          </a:p>
        </p:txBody>
      </p:sp>
      <p:sp>
        <p:nvSpPr>
          <p:cNvPr id="28" name="udp-c-434">
            <a:extLst xmlns:a="http://schemas.openxmlformats.org/drawingml/2006/main">
              <a:ext uri="{FF2B5EF4-FFF2-40B4-BE49-F238E27FC236}">
                <a16:creationId xmlns:a16="http://schemas.microsoft.com/office/drawing/2014/main" id="{ED1C126B-9F0B-4EBB-BE9E-CBB6A72420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4352925"/>
            <a:ext cx="238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A0A0A"/>
                </a:solidFill>
                <a:latin typeface="Malgun Gothic"/>
                <a:ea typeface="Malgun Gothic"/>
                <a:cs typeface="Malgun Gothic"/>
              </a:defRPr>
            </a:pPr>
            <a:r>
              <a:rPr sz="1650" b="0">
                <a:solidFill>
                  <a:srgbClr val="0A0A0A"/>
                </a:solidFill>
                <a:latin typeface="Malgun Gothic"/>
                <a:ea typeface="Malgun Gothic"/>
                <a:cs typeface="Malgun Gothic"/>
              </a:rPr>
              <a:t>by_dst · 10 / 30s</a:t>
            </a:r>
          </a:p>
        </p:txBody>
      </p:sp>
      <p:sp>
        <p:nvSpPr>
          <p:cNvPr id="29" name="udp-confidence-434">
            <a:extLst xmlns:a="http://schemas.openxmlformats.org/drawingml/2006/main">
              <a:ext uri="{FF2B5EF4-FFF2-40B4-BE49-F238E27FC236}">
                <a16:creationId xmlns:a16="http://schemas.microsoft.com/office/drawing/2014/main" id="{BF60400E-C010-42B3-A513-2F900D2083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0" y="4295775"/>
            <a:ext cx="1200150" cy="495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DE9D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udp-d-434">
            <a:extLst xmlns:a="http://schemas.openxmlformats.org/drawingml/2006/main">
              <a:ext uri="{FF2B5EF4-FFF2-40B4-BE49-F238E27FC236}">
                <a16:creationId xmlns:a16="http://schemas.microsoft.com/office/drawing/2014/main" id="{97C20163-D438-4C3D-B91F-A82A19C540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0" y="4400550"/>
            <a:ext cx="12001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47A3D"/>
                </a:solidFill>
                <a:latin typeface="Malgun Gothic"/>
                <a:ea typeface="Malgun Gothic"/>
                <a:cs typeface="Malgun Gothic"/>
              </a:defRPr>
            </a:pPr>
            <a:r>
              <a:rPr sz="1500" b="1">
                <a:solidFill>
                  <a:srgbClr val="F47A3D"/>
                </a:solidFill>
                <a:latin typeface="Malgun Gothic"/>
                <a:ea typeface="Malgun Gothic"/>
                <a:cs typeface="Malgun Gothic"/>
              </a:rPr>
              <a:t>보조</a:t>
            </a:r>
          </a:p>
        </p:txBody>
      </p:sp>
      <p:sp>
        <p:nvSpPr>
          <p:cNvPr id="31" name="udp-rule-note">
            <a:extLst xmlns:a="http://schemas.openxmlformats.org/drawingml/2006/main">
              <a:ext uri="{FF2B5EF4-FFF2-40B4-BE49-F238E27FC236}">
                <a16:creationId xmlns:a16="http://schemas.microsoft.com/office/drawing/2014/main" id="{57958443-35F7-4362-9D3B-55101E0EDC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5295900"/>
            <a:ext cx="11391900" cy="590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6F7F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725" b="1">
                <a:solidFill>
                  <a:srgbClr val="0A0A0A"/>
                </a:solidFill>
                <a:latin typeface="Malgun Gothic"/>
                <a:ea typeface="Malgun Gothic"/>
                <a:cs typeface="Malgun Gothic"/>
              </a:defRPr>
            </a:pPr>
            <a:r>
              <a:rPr sz="1725" b="1">
                <a:solidFill>
                  <a:srgbClr val="0A0A0A"/>
                </a:solidFill>
                <a:latin typeface="Malgun Gothic"/>
                <a:ea typeface="Malgun Gothic"/>
                <a:cs typeface="Malgun Gothic"/>
              </a:rPr>
              <a:t>실제 룰 SID 3001021~3001023  ·  모두 활성(TRUE)  ·  현재 범위 any → any</a:t>
            </a:r>
          </a:p>
        </p:txBody>
      </p:sp>
    </p:spTree>
    <p:extLst>
      <p:ext uri="{BB962C8B-B14F-4D97-AF65-F5344CB8AC3E}">
        <p14:creationId xmlns:p14="http://schemas.microsoft.com/office/powerpoint/2010/main" val="555951990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kicker-5">
            <a:extLst xmlns:a="http://schemas.openxmlformats.org/drawingml/2006/main">
              <a:ext uri="{FF2B5EF4-FFF2-40B4-BE49-F238E27FC236}">
                <a16:creationId xmlns:a16="http://schemas.microsoft.com/office/drawing/2014/main" id="{F04A2905-41E1-4D06-AC8D-6F273EF826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323850"/>
            <a:ext cx="4286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3D8DFF"/>
                </a:solidFill>
                <a:latin typeface="Malgun Gothic"/>
                <a:ea typeface="Malgun Gothic"/>
                <a:cs typeface="Malgun Gothic"/>
              </a:defRPr>
            </a:pPr>
            <a:r>
              <a:rPr sz="1350" b="1">
                <a:solidFill>
                  <a:srgbClr val="3D8DFF"/>
                </a:solidFill>
                <a:latin typeface="Malgun Gothic"/>
                <a:ea typeface="Malgun Gothic"/>
                <a:cs typeface="Malgun Gothic"/>
              </a:rPr>
              <a:t>-sO · RULE LIMIT</a:t>
            </a:r>
          </a:p>
        </p:txBody>
      </p:sp>
      <p:sp>
        <p:nvSpPr>
          <p:cNvPr id="2" name="title-5">
            <a:extLst xmlns:a="http://schemas.openxmlformats.org/drawingml/2006/main">
              <a:ext uri="{FF2B5EF4-FFF2-40B4-BE49-F238E27FC236}">
                <a16:creationId xmlns:a16="http://schemas.microsoft.com/office/drawing/2014/main" id="{EA87BB45-50EA-498F-8547-B3ED5D7E18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647700"/>
            <a:ext cx="113919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0A0A0A"/>
                </a:solidFill>
                <a:latin typeface="Malgun Gothic"/>
                <a:ea typeface="Malgun Gothic"/>
                <a:cs typeface="Malgun Gothic"/>
              </a:defRPr>
            </a:pPr>
            <a:r>
              <a:rPr sz="3600" b="1">
                <a:solidFill>
                  <a:srgbClr val="0A0A0A"/>
                </a:solidFill>
                <a:latin typeface="Malgun Gothic"/>
                <a:ea typeface="Malgun Gothic"/>
                <a:cs typeface="Malgun Gothic"/>
              </a:rPr>
              <a:t>IP Protocol Scan: 단독 dsize:0은 위험하다</a:t>
            </a:r>
          </a:p>
        </p:txBody>
      </p:sp>
      <p:cxnSp>
        <p:nvCxnSpPr>
          <p:cNvPr id="16" name="rule-42-151"/>
          <p:cNvCxnSpPr/>
          <p:nvPr/>
        </p:nvCxnSpPr>
        <p:spPr>
          <a:xfrm xmlns:a="http://schemas.openxmlformats.org/drawingml/2006/main">
            <a:off x="400050" y="1438275"/>
            <a:ext cx="11391900" cy="95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B8BCC4"/>
            </a:solidFill>
            <a:prstDash val="solid"/>
          </a:ln>
        </p:spPr>
      </p:cxnSp>
      <p:sp>
        <p:nvSpPr>
          <p:cNvPr id="4" name="footer-label-5">
            <a:extLst xmlns:a="http://schemas.openxmlformats.org/drawingml/2006/main">
              <a:ext uri="{FF2B5EF4-FFF2-40B4-BE49-F238E27FC236}">
                <a16:creationId xmlns:a16="http://schemas.microsoft.com/office/drawing/2014/main" id="{00458507-6E54-444F-BBA4-4B2735A678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6419850"/>
            <a:ext cx="4000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5E6570"/>
                </a:solidFill>
                <a:latin typeface="Malgun Gothic"/>
                <a:ea typeface="Malgun Gothic"/>
                <a:cs typeface="Malgun Gothic"/>
              </a:defRPr>
            </a:pPr>
            <a:r>
              <a:rPr sz="975" b="0">
                <a:solidFill>
                  <a:srgbClr val="5E6570"/>
                </a:solidFill>
                <a:latin typeface="Malgun Gothic"/>
                <a:ea typeface="Malgun Gothic"/>
                <a:cs typeface="Malgun Gothic"/>
              </a:rPr>
              <a:t>NMAP SCAN DETECTION</a:t>
            </a:r>
          </a:p>
        </p:txBody>
      </p:sp>
      <p:sp>
        <p:nvSpPr>
          <p:cNvPr id="5" name="footer-num-5">
            <a:extLst xmlns:a="http://schemas.openxmlformats.org/drawingml/2006/main">
              <a:ext uri="{FF2B5EF4-FFF2-40B4-BE49-F238E27FC236}">
                <a16:creationId xmlns:a16="http://schemas.microsoft.com/office/drawing/2014/main" id="{9656D545-645E-48F6-9D7C-2788FD301C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9850"/>
            <a:ext cx="6477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975" b="0">
                <a:solidFill>
                  <a:srgbClr val="5E6570"/>
                </a:solidFill>
                <a:latin typeface="Malgun Gothic"/>
                <a:ea typeface="Malgun Gothic"/>
                <a:cs typeface="Malgun Gothic"/>
              </a:defRPr>
            </a:pPr>
            <a:r>
              <a:rPr sz="975" b="0">
                <a:solidFill>
                  <a:srgbClr val="5E6570"/>
                </a:solidFill>
                <a:latin typeface="Malgun Gothic"/>
                <a:ea typeface="Malgun Gothic"/>
                <a:cs typeface="Malgun Gothic"/>
              </a:rPr>
              <a:t>05</a:t>
            </a:r>
          </a:p>
        </p:txBody>
      </p:sp>
      <p:sp>
        <p:nvSpPr>
          <p:cNvPr id="6" name="section-bar-42-188">
            <a:extLst xmlns:a="http://schemas.openxmlformats.org/drawingml/2006/main">
              <a:ext uri="{FF2B5EF4-FFF2-40B4-BE49-F238E27FC236}">
                <a16:creationId xmlns:a16="http://schemas.microsoft.com/office/drawing/2014/main" id="{950910C5-4955-4BD3-845D-2207672306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1828800"/>
            <a:ext cx="5715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D8DFF"/>
          </a:solidFill>
          <a:ln xmlns:a="http://schemas.openxmlformats.org/drawingml/2006/main" w="0">
            <a:solidFill>
              <a:srgbClr val="3D8DFF"/>
            </a:solidFill>
            <a:prstDash val="solid"/>
          </a:ln>
        </p:spPr>
      </p:sp>
      <p:sp>
        <p:nvSpPr>
          <p:cNvPr id="7" name="section-label-42-188">
            <a:extLst xmlns:a="http://schemas.openxmlformats.org/drawingml/2006/main">
              <a:ext uri="{FF2B5EF4-FFF2-40B4-BE49-F238E27FC236}">
                <a16:creationId xmlns:a16="http://schemas.microsoft.com/office/drawing/2014/main" id="{494EB1A7-79D1-4AFA-95DA-242D78E6C6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790700"/>
            <a:ext cx="48006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0A0A0A"/>
                </a:solidFill>
                <a:latin typeface="Malgun Gothic"/>
                <a:ea typeface="Malgun Gothic"/>
                <a:cs typeface="Malgun Gothic"/>
              </a:defRPr>
            </a:pPr>
            <a:r>
              <a:rPr sz="1800" b="1">
                <a:solidFill>
                  <a:srgbClr val="0A0A0A"/>
                </a:solidFill>
                <a:latin typeface="Malgun Gothic"/>
                <a:ea typeface="Malgun Gothic"/>
                <a:cs typeface="Malgun Gothic"/>
              </a:rPr>
              <a:t>관찰된 패턴</a:t>
            </a:r>
          </a:p>
        </p:txBody>
      </p:sp>
      <p:sp>
        <p:nvSpPr>
          <p:cNvPr id="8" name="ip-observed">
            <a:extLst xmlns:a="http://schemas.openxmlformats.org/drawingml/2006/main">
              <a:ext uri="{FF2B5EF4-FFF2-40B4-BE49-F238E27FC236}">
                <a16:creationId xmlns:a16="http://schemas.microsoft.com/office/drawing/2014/main" id="{7474A3B0-CAE4-406B-B216-19852389C9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324100"/>
            <a:ext cx="495300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0A0A0A"/>
                </a:solidFill>
                <a:latin typeface="Malgun Gothic"/>
                <a:ea typeface="Malgun Gothic"/>
                <a:cs typeface="Malgun Gothic"/>
              </a:defRPr>
            </a:pPr>
            <a:r>
              <a:rPr sz="1875" b="0">
                <a:solidFill>
                  <a:srgbClr val="0A0A0A"/>
                </a:solidFill>
                <a:latin typeface="Malgun Gothic"/>
                <a:ea typeface="Malgun Gothic"/>
                <a:cs typeface="Malgun Gothic"/>
              </a:rPr>
              <a:t>• 동일 Source / Destination</a:t>
            </a:r>
          </a:p>
          <a:p xmlns:a="http://schemas.openxmlformats.org/drawingml/2006/main">
            <a:pPr algn="l">
              <a:defRPr sz="1875" b="0">
                <a:solidFill>
                  <a:srgbClr val="0A0A0A"/>
                </a:solidFill>
                <a:latin typeface="Malgun Gothic"/>
                <a:ea typeface="Malgun Gothic"/>
                <a:cs typeface="Malgun Gothic"/>
              </a:defRPr>
            </a:pPr>
            <a:r>
              <a:rPr sz="1875" b="0">
                <a:solidFill>
                  <a:srgbClr val="0A0A0A"/>
                </a:solidFill>
                <a:latin typeface="Malgun Gothic"/>
                <a:ea typeface="Malgun Gothic"/>
                <a:cs typeface="Malgun Gothic"/>
              </a:rPr>
              <a:t>• IPv4 Header Length = 20</a:t>
            </a:r>
          </a:p>
          <a:p xmlns:a="http://schemas.openxmlformats.org/drawingml/2006/main">
            <a:pPr algn="l">
              <a:defRPr sz="1875" b="0">
                <a:solidFill>
                  <a:srgbClr val="0A0A0A"/>
                </a:solidFill>
                <a:latin typeface="Malgun Gothic"/>
                <a:ea typeface="Malgun Gothic"/>
                <a:cs typeface="Malgun Gothic"/>
              </a:defRPr>
            </a:pPr>
            <a:r>
              <a:rPr sz="1875" b="0">
                <a:solidFill>
                  <a:srgbClr val="0A0A0A"/>
                </a:solidFill>
                <a:latin typeface="Malgun Gothic"/>
                <a:ea typeface="Malgun Gothic"/>
                <a:cs typeface="Malgun Gothic"/>
              </a:rPr>
              <a:t>• Total Length = 20</a:t>
            </a:r>
          </a:p>
          <a:p xmlns:a="http://schemas.openxmlformats.org/drawingml/2006/main">
            <a:pPr algn="l">
              <a:defRPr sz="1875" b="0">
                <a:solidFill>
                  <a:srgbClr val="0A0A0A"/>
                </a:solidFill>
                <a:latin typeface="Malgun Gothic"/>
                <a:ea typeface="Malgun Gothic"/>
                <a:cs typeface="Malgun Gothic"/>
              </a:defRPr>
            </a:pPr>
            <a:r>
              <a:rPr sz="1875" b="0">
                <a:solidFill>
                  <a:srgbClr val="0A0A0A"/>
                </a:solidFill>
                <a:latin typeface="Malgun Gothic"/>
                <a:ea typeface="Malgun Gothic"/>
                <a:cs typeface="Malgun Gothic"/>
              </a:rPr>
              <a:t>• Payload = 0</a:t>
            </a:r>
          </a:p>
          <a:p xmlns:a="http://schemas.openxmlformats.org/drawingml/2006/main">
            <a:pPr algn="l">
              <a:defRPr sz="1875" b="0">
                <a:solidFill>
                  <a:srgbClr val="0A0A0A"/>
                </a:solidFill>
                <a:latin typeface="Malgun Gothic"/>
                <a:ea typeface="Malgun Gothic"/>
                <a:cs typeface="Malgun Gothic"/>
              </a:defRPr>
            </a:pPr>
            <a:r>
              <a:rPr sz="1875" b="0">
                <a:solidFill>
                  <a:srgbClr val="0A0A0A"/>
                </a:solidFill>
                <a:latin typeface="Malgun Gothic"/>
                <a:ea typeface="Malgun Gothic"/>
                <a:cs typeface="Malgun Gothic"/>
              </a:rPr>
              <a:t>• 실제 룰: 90회 / 30초</a:t>
            </a:r>
          </a:p>
        </p:txBody>
      </p:sp>
      <p:sp>
        <p:nvSpPr>
          <p:cNvPr id="9" name="section-bar-656-188">
            <a:extLst xmlns:a="http://schemas.openxmlformats.org/drawingml/2006/main">
              <a:ext uri="{FF2B5EF4-FFF2-40B4-BE49-F238E27FC236}">
                <a16:creationId xmlns:a16="http://schemas.microsoft.com/office/drawing/2014/main" id="{8C754A4C-9EF8-49E1-9D7A-AF3DC53CFB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1828800"/>
            <a:ext cx="5715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7A3D"/>
          </a:solidFill>
          <a:ln xmlns:a="http://schemas.openxmlformats.org/drawingml/2006/main" w="0">
            <a:solidFill>
              <a:srgbClr val="F47A3D"/>
            </a:solidFill>
            <a:prstDash val="solid"/>
          </a:ln>
        </p:spPr>
      </p:sp>
      <p:sp>
        <p:nvSpPr>
          <p:cNvPr id="10" name="section-label-656-188">
            <a:extLst xmlns:a="http://schemas.openxmlformats.org/drawingml/2006/main">
              <a:ext uri="{FF2B5EF4-FFF2-40B4-BE49-F238E27FC236}">
                <a16:creationId xmlns:a16="http://schemas.microsoft.com/office/drawing/2014/main" id="{4FBC30E9-B37C-4EBF-A62B-BE0BE72908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1790700"/>
            <a:ext cx="49911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0A0A0A"/>
                </a:solidFill>
                <a:latin typeface="Malgun Gothic"/>
                <a:ea typeface="Malgun Gothic"/>
                <a:cs typeface="Malgun Gothic"/>
              </a:defRPr>
            </a:pPr>
            <a:r>
              <a:rPr sz="1800" b="1">
                <a:solidFill>
                  <a:srgbClr val="0A0A0A"/>
                </a:solidFill>
                <a:latin typeface="Malgun Gothic"/>
                <a:ea typeface="Malgun Gothic"/>
                <a:cs typeface="Malgun Gothic"/>
              </a:rPr>
              <a:t>단독 룰의 문제</a:t>
            </a:r>
          </a:p>
        </p:txBody>
      </p:sp>
      <p:sp>
        <p:nvSpPr>
          <p:cNvPr id="11" name="ip-limit">
            <a:extLst xmlns:a="http://schemas.openxmlformats.org/drawingml/2006/main">
              <a:ext uri="{FF2B5EF4-FFF2-40B4-BE49-F238E27FC236}">
                <a16:creationId xmlns:a16="http://schemas.microsoft.com/office/drawing/2014/main" id="{3115CD47-8C9C-459A-91C6-938AFE41D2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2324100"/>
            <a:ext cx="514350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0A0A0A"/>
                </a:solidFill>
                <a:latin typeface="Malgun Gothic"/>
                <a:ea typeface="Malgun Gothic"/>
                <a:cs typeface="Malgun Gothic"/>
              </a:defRPr>
            </a:pPr>
            <a:r>
              <a:rPr sz="1875" b="0">
                <a:solidFill>
                  <a:srgbClr val="0A0A0A"/>
                </a:solidFill>
                <a:latin typeface="Malgun Gothic"/>
                <a:ea typeface="Malgun Gothic"/>
                <a:cs typeface="Malgun Gothic"/>
              </a:rPr>
              <a:t>• 광범위한 ip + dsize:0은 정상 ACK 등도 포함 가능</a:t>
            </a:r>
          </a:p>
          <a:p xmlns:a="http://schemas.openxmlformats.org/drawingml/2006/main">
            <a:pPr algn="l">
              <a:defRPr sz="1875" b="0">
                <a:solidFill>
                  <a:srgbClr val="0A0A0A"/>
                </a:solidFill>
                <a:latin typeface="Malgun Gothic"/>
                <a:ea typeface="Malgun Gothic"/>
                <a:cs typeface="Malgun Gothic"/>
              </a:defRPr>
            </a:pPr>
            <a:r>
              <a:rPr sz="1875" b="0">
                <a:solidFill>
                  <a:srgbClr val="0A0A0A"/>
                </a:solidFill>
                <a:latin typeface="Malgun Gothic"/>
                <a:ea typeface="Malgun Gothic"/>
                <a:cs typeface="Malgun Gothic"/>
              </a:rPr>
              <a:t>• Total Length=20을 직접 고정하기 어려움</a:t>
            </a:r>
          </a:p>
          <a:p xmlns:a="http://schemas.openxmlformats.org/drawingml/2006/main">
            <a:pPr algn="l">
              <a:defRPr sz="1875" b="0">
                <a:solidFill>
                  <a:srgbClr val="0A0A0A"/>
                </a:solidFill>
                <a:latin typeface="Malgun Gothic"/>
                <a:ea typeface="Malgun Gothic"/>
                <a:cs typeface="Malgun Gothic"/>
              </a:defRPr>
            </a:pPr>
            <a:r>
              <a:rPr sz="1875" b="0">
                <a:solidFill>
                  <a:srgbClr val="0A0A0A"/>
                </a:solidFill>
                <a:latin typeface="Malgun Gothic"/>
                <a:ea typeface="Malgun Gothic"/>
                <a:cs typeface="Malgun Gothic"/>
              </a:rPr>
              <a:t>• DSCP / Flags / Frag Offset=0은 특이도가 낮음</a:t>
            </a:r>
          </a:p>
        </p:txBody>
      </p:sp>
      <p:sp>
        <p:nvSpPr>
          <p:cNvPr id="12" name="ip-decision-bg">
            <a:extLst xmlns:a="http://schemas.openxmlformats.org/drawingml/2006/main">
              <a:ext uri="{FF2B5EF4-FFF2-40B4-BE49-F238E27FC236}">
                <a16:creationId xmlns:a16="http://schemas.microsoft.com/office/drawing/2014/main" id="{01DB017A-6AFE-4C1F-A0FC-30349A4C9E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5010150"/>
            <a:ext cx="11391900" cy="895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DE9D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ip-decision">
            <a:extLst xmlns:a="http://schemas.openxmlformats.org/drawingml/2006/main">
              <a:ext uri="{FF2B5EF4-FFF2-40B4-BE49-F238E27FC236}">
                <a16:creationId xmlns:a16="http://schemas.microsoft.com/office/drawing/2014/main" id="{871A1EC1-E5DA-4419-9174-A9D9BE88B4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219700"/>
            <a:ext cx="109347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7356"/>
          </a:bodyPr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7A3517"/>
                </a:solidFill>
                <a:latin typeface="Malgun Gothic"/>
                <a:ea typeface="Malgun Gothic"/>
                <a:cs typeface="Malgun Gothic"/>
              </a:defRPr>
            </a:pPr>
            <a:r>
              <a:rPr sz="1800" b="1">
                <a:solidFill>
                  <a:srgbClr val="7A3517"/>
                </a:solidFill>
                <a:latin typeface="Malgun Gothic"/>
                <a:ea typeface="Malgun Gothic"/>
                <a:cs typeface="Malgun Gothic"/>
              </a:rPr>
              <a:t>실제 SID 3001031은 활성 상태  ·  90/30s 경보량과 정상 ACK 충돌을 집중 검증하고 프로토콜 번호 다양성을 추가 상관</a:t>
            </a:r>
          </a:p>
        </p:txBody>
      </p:sp>
    </p:spTree>
    <p:extLst>
      <p:ext uri="{BB962C8B-B14F-4D97-AF65-F5344CB8AC3E}">
        <p14:creationId xmlns:p14="http://schemas.microsoft.com/office/powerpoint/2010/main" val="1266604703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kicker-6">
            <a:extLst xmlns:a="http://schemas.openxmlformats.org/drawingml/2006/main">
              <a:ext uri="{FF2B5EF4-FFF2-40B4-BE49-F238E27FC236}">
                <a16:creationId xmlns:a16="http://schemas.microsoft.com/office/drawing/2014/main" id="{99840645-9874-4B6A-AD1E-EE0B493012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323850"/>
            <a:ext cx="4286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3D8DFF"/>
                </a:solidFill>
                <a:latin typeface="Malgun Gothic"/>
                <a:ea typeface="Malgun Gothic"/>
                <a:cs typeface="Malgun Gothic"/>
              </a:defRPr>
            </a:pPr>
            <a:r>
              <a:rPr sz="1350" b="1">
                <a:solidFill>
                  <a:srgbClr val="3D8DFF"/>
                </a:solidFill>
                <a:latin typeface="Malgun Gothic"/>
                <a:ea typeface="Malgun Gothic"/>
                <a:cs typeface="Malgun Gothic"/>
              </a:rPr>
              <a:t>ACK / WINDOW SCAN</a:t>
            </a:r>
          </a:p>
        </p:txBody>
      </p:sp>
      <p:sp>
        <p:nvSpPr>
          <p:cNvPr id="2" name="title-6">
            <a:extLst xmlns:a="http://schemas.openxmlformats.org/drawingml/2006/main">
              <a:ext uri="{FF2B5EF4-FFF2-40B4-BE49-F238E27FC236}">
                <a16:creationId xmlns:a16="http://schemas.microsoft.com/office/drawing/2014/main" id="{E9899E44-2A45-45A5-BCEA-BAAC1F8133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647700"/>
            <a:ext cx="113919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0A0A0A"/>
                </a:solidFill>
                <a:latin typeface="Malgun Gothic"/>
                <a:ea typeface="Malgun Gothic"/>
                <a:cs typeface="Malgun Gothic"/>
              </a:defRPr>
            </a:pPr>
            <a:r>
              <a:rPr sz="3600" b="1">
                <a:solidFill>
                  <a:srgbClr val="0A0A0A"/>
                </a:solidFill>
                <a:latin typeface="Malgun Gothic"/>
                <a:ea typeface="Malgun Gothic"/>
                <a:cs typeface="Malgun Gothic"/>
              </a:rPr>
              <a:t>-sA와 -sW는 패킷만으로 사실상 같은 탐지군이다</a:t>
            </a:r>
          </a:p>
        </p:txBody>
      </p:sp>
      <p:cxnSp>
        <p:nvCxnSpPr>
          <p:cNvPr id="22" name="rule-42-151"/>
          <p:cNvCxnSpPr/>
          <p:nvPr/>
        </p:nvCxnSpPr>
        <p:spPr>
          <a:xfrm xmlns:a="http://schemas.openxmlformats.org/drawingml/2006/main">
            <a:off x="400050" y="1438275"/>
            <a:ext cx="11391900" cy="95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B8BCC4"/>
            </a:solidFill>
            <a:prstDash val="solid"/>
          </a:ln>
        </p:spPr>
      </p:cxnSp>
      <p:sp>
        <p:nvSpPr>
          <p:cNvPr id="4" name="footer-label-6">
            <a:extLst xmlns:a="http://schemas.openxmlformats.org/drawingml/2006/main">
              <a:ext uri="{FF2B5EF4-FFF2-40B4-BE49-F238E27FC236}">
                <a16:creationId xmlns:a16="http://schemas.microsoft.com/office/drawing/2014/main" id="{843BB9B8-7AA2-4FC5-9808-216C2A8C93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6419850"/>
            <a:ext cx="4000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5E6570"/>
                </a:solidFill>
                <a:latin typeface="Malgun Gothic"/>
                <a:ea typeface="Malgun Gothic"/>
                <a:cs typeface="Malgun Gothic"/>
              </a:defRPr>
            </a:pPr>
            <a:r>
              <a:rPr sz="975" b="0">
                <a:solidFill>
                  <a:srgbClr val="5E6570"/>
                </a:solidFill>
                <a:latin typeface="Malgun Gothic"/>
                <a:ea typeface="Malgun Gothic"/>
                <a:cs typeface="Malgun Gothic"/>
              </a:rPr>
              <a:t>NMAP SCAN DETECTION</a:t>
            </a:r>
          </a:p>
        </p:txBody>
      </p:sp>
      <p:sp>
        <p:nvSpPr>
          <p:cNvPr id="5" name="footer-num-6">
            <a:extLst xmlns:a="http://schemas.openxmlformats.org/drawingml/2006/main">
              <a:ext uri="{FF2B5EF4-FFF2-40B4-BE49-F238E27FC236}">
                <a16:creationId xmlns:a16="http://schemas.microsoft.com/office/drawing/2014/main" id="{FC56F0EB-2C9D-4A1D-97EE-B8B34735AB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9850"/>
            <a:ext cx="6477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975" b="0">
                <a:solidFill>
                  <a:srgbClr val="5E6570"/>
                </a:solidFill>
                <a:latin typeface="Malgun Gothic"/>
                <a:ea typeface="Malgun Gothic"/>
                <a:cs typeface="Malgun Gothic"/>
              </a:defRPr>
            </a:pPr>
            <a:r>
              <a:rPr sz="975" b="0">
                <a:solidFill>
                  <a:srgbClr val="5E6570"/>
                </a:solidFill>
                <a:latin typeface="Malgun Gothic"/>
                <a:ea typeface="Malgun Gothic"/>
                <a:cs typeface="Malgun Gothic"/>
              </a:rPr>
              <a:t>06</a:t>
            </a:r>
          </a:p>
        </p:txBody>
      </p:sp>
      <p:sp>
        <p:nvSpPr>
          <p:cNvPr id="6" name="ack-arrow-1">
            <a:extLst xmlns:a="http://schemas.openxmlformats.org/drawingml/2006/main">
              <a:ext uri="{FF2B5EF4-FFF2-40B4-BE49-F238E27FC236}">
                <a16:creationId xmlns:a16="http://schemas.microsoft.com/office/drawing/2014/main" id="{34C1A317-E821-430A-B422-DBBE4021B0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00300" y="2324100"/>
            <a:ext cx="2476500" cy="4000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DFF3FD"/>
          </a:solidFill>
          <a:ln xmlns:a="http://schemas.openxmlformats.org/drawingml/2006/main" w="9525">
            <a:solidFill>
              <a:srgbClr val="3D8DFF"/>
            </a:solidFill>
            <a:prstDash val="solid"/>
          </a:ln>
        </p:spPr>
      </p:sp>
      <p:sp>
        <p:nvSpPr>
          <p:cNvPr id="7" name="ack-arrow-2">
            <a:extLst xmlns:a="http://schemas.openxmlformats.org/drawingml/2006/main">
              <a:ext uri="{FF2B5EF4-FFF2-40B4-BE49-F238E27FC236}">
                <a16:creationId xmlns:a16="http://schemas.microsoft.com/office/drawing/2014/main" id="{AB0D4422-D290-4266-88C4-8C4FE27968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0" y="3390900"/>
            <a:ext cx="2476500" cy="400050"/>
          </a:xfrm>
          <a:prstGeom xmlns:a="http://schemas.openxmlformats.org/drawingml/2006/main" prst="leftArrow">
            <a:avLst/>
          </a:prstGeom>
          <a:solidFill xmlns:a="http://schemas.openxmlformats.org/drawingml/2006/main">
            <a:srgbClr val="FDE9DF"/>
          </a:solidFill>
          <a:ln xmlns:a="http://schemas.openxmlformats.org/drawingml/2006/main" w="9525">
            <a:solidFill>
              <a:srgbClr val="F47A3D"/>
            </a:solidFill>
            <a:prstDash val="solid"/>
          </a:ln>
        </p:spPr>
      </p:sp>
      <p:cxnSp>
        <p:nvCxnSpPr>
          <p:cNvPr id="27" name="ack-arrow-3"/>
          <p:cNvCxnSpPr/>
          <p:nvPr/>
        </p:nvCxnSpPr>
        <p:spPr>
          <a:xfrm xmlns:a="http://schemas.openxmlformats.org/drawingml/2006/main">
            <a:off x="4914900" y="4895850"/>
            <a:ext cx="2400300" cy="95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B8BCC4"/>
            </a:solidFill>
            <a:prstDash val="solid"/>
          </a:ln>
        </p:spPr>
      </p:cxnSp>
      <p:sp>
        <p:nvSpPr>
          <p:cNvPr id="9" name="scanner-node">
            <a:extLst xmlns:a="http://schemas.openxmlformats.org/drawingml/2006/main">
              <a:ext uri="{FF2B5EF4-FFF2-40B4-BE49-F238E27FC236}">
                <a16:creationId xmlns:a16="http://schemas.microsoft.com/office/drawing/2014/main" id="{41CF8790-0047-42C3-BEC3-6500335136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019300"/>
            <a:ext cx="1809750" cy="1143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6F7F8"/>
          </a:solidFill>
          <a:ln xmlns:a="http://schemas.openxmlformats.org/drawingml/2006/main" w="9525">
            <a:solidFill>
              <a:srgbClr val="B8BCC4"/>
            </a:solidFill>
            <a:prstDash val="solid"/>
          </a:ln>
        </p:spPr>
      </p:sp>
      <p:sp>
        <p:nvSpPr>
          <p:cNvPr id="10" name="target-node">
            <a:extLst xmlns:a="http://schemas.openxmlformats.org/drawingml/2006/main">
              <a:ext uri="{FF2B5EF4-FFF2-40B4-BE49-F238E27FC236}">
                <a16:creationId xmlns:a16="http://schemas.microsoft.com/office/drawing/2014/main" id="{A6CCCBE1-5BCE-4763-A9A7-1C31382A84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2019300"/>
            <a:ext cx="1809750" cy="1143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6F7F8"/>
          </a:solidFill>
          <a:ln xmlns:a="http://schemas.openxmlformats.org/drawingml/2006/main" w="9525">
            <a:solidFill>
              <a:srgbClr val="B8BCC4"/>
            </a:solidFill>
            <a:prstDash val="solid"/>
          </a:ln>
        </p:spPr>
      </p:sp>
      <p:sp>
        <p:nvSpPr>
          <p:cNvPr id="11" name="scanner-label">
            <a:extLst xmlns:a="http://schemas.openxmlformats.org/drawingml/2006/main">
              <a:ext uri="{FF2B5EF4-FFF2-40B4-BE49-F238E27FC236}">
                <a16:creationId xmlns:a16="http://schemas.microsoft.com/office/drawing/2014/main" id="{2F460307-4228-4F2D-BBFF-6ACCCF58AE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343150"/>
            <a:ext cx="1809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0A0A0A"/>
                </a:solidFill>
                <a:latin typeface="Malgun Gothic"/>
                <a:ea typeface="Malgun Gothic"/>
                <a:cs typeface="Malgun Gothic"/>
              </a:defRPr>
            </a:pPr>
            <a:r>
              <a:rPr sz="2100" b="1">
                <a:solidFill>
                  <a:srgbClr val="0A0A0A"/>
                </a:solidFill>
                <a:latin typeface="Malgun Gothic"/>
                <a:ea typeface="Malgun Gothic"/>
                <a:cs typeface="Malgun Gothic"/>
              </a:rPr>
              <a:t>Scanner</a:t>
            </a:r>
          </a:p>
        </p:txBody>
      </p:sp>
      <p:sp>
        <p:nvSpPr>
          <p:cNvPr id="12" name="target-label">
            <a:extLst xmlns:a="http://schemas.openxmlformats.org/drawingml/2006/main">
              <a:ext uri="{FF2B5EF4-FFF2-40B4-BE49-F238E27FC236}">
                <a16:creationId xmlns:a16="http://schemas.microsoft.com/office/drawing/2014/main" id="{B6269DD1-27B4-47BF-BAC1-180C024D25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2343150"/>
            <a:ext cx="1809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0A0A0A"/>
                </a:solidFill>
                <a:latin typeface="Malgun Gothic"/>
                <a:ea typeface="Malgun Gothic"/>
                <a:cs typeface="Malgun Gothic"/>
              </a:defRPr>
            </a:pPr>
            <a:r>
              <a:rPr sz="2100" b="1">
                <a:solidFill>
                  <a:srgbClr val="0A0A0A"/>
                </a:solidFill>
                <a:latin typeface="Malgun Gothic"/>
                <a:ea typeface="Malgun Gothic"/>
                <a:cs typeface="Malgun Gothic"/>
              </a:rPr>
              <a:t>Target</a:t>
            </a:r>
          </a:p>
        </p:txBody>
      </p:sp>
      <p:sp>
        <p:nvSpPr>
          <p:cNvPr id="13" name="ack-label">
            <a:extLst xmlns:a="http://schemas.openxmlformats.org/drawingml/2006/main">
              <a:ext uri="{FF2B5EF4-FFF2-40B4-BE49-F238E27FC236}">
                <a16:creationId xmlns:a16="http://schemas.microsoft.com/office/drawing/2014/main" id="{977AF27A-AC6C-47E7-8C6F-81568552BC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43250" y="2381250"/>
            <a:ext cx="1619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650" b="1">
                <a:solidFill>
                  <a:srgbClr val="3D8DFF"/>
                </a:solidFill>
                <a:latin typeface="Malgun Gothic"/>
                <a:ea typeface="Malgun Gothic"/>
                <a:cs typeface="Malgun Gothic"/>
              </a:defRPr>
            </a:pPr>
            <a:r>
              <a:rPr sz="1650" b="1">
                <a:solidFill>
                  <a:srgbClr val="3D8DFF"/>
                </a:solidFill>
                <a:latin typeface="Malgun Gothic"/>
                <a:ea typeface="Malgun Gothic"/>
                <a:cs typeface="Malgun Gothic"/>
              </a:rPr>
              <a:t>ACK sweep</a:t>
            </a:r>
          </a:p>
        </p:txBody>
      </p:sp>
      <p:sp>
        <p:nvSpPr>
          <p:cNvPr id="14" name="rst-label">
            <a:extLst xmlns:a="http://schemas.openxmlformats.org/drawingml/2006/main">
              <a:ext uri="{FF2B5EF4-FFF2-40B4-BE49-F238E27FC236}">
                <a16:creationId xmlns:a16="http://schemas.microsoft.com/office/drawing/2014/main" id="{8B821A12-58A7-4D5E-962B-303464E86A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34480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650" b="1">
                <a:solidFill>
                  <a:srgbClr val="F47A3D"/>
                </a:solidFill>
                <a:latin typeface="Malgun Gothic"/>
                <a:ea typeface="Malgun Gothic"/>
                <a:cs typeface="Malgun Gothic"/>
              </a:defRPr>
            </a:pPr>
            <a:r>
              <a:rPr sz="1650" b="1">
                <a:solidFill>
                  <a:srgbClr val="F47A3D"/>
                </a:solidFill>
                <a:latin typeface="Malgun Gothic"/>
                <a:ea typeface="Malgun Gothic"/>
                <a:cs typeface="Malgun Gothic"/>
              </a:rPr>
              <a:t>RST if unfiltered</a:t>
            </a:r>
          </a:p>
        </p:txBody>
      </p:sp>
      <p:sp>
        <p:nvSpPr>
          <p:cNvPr id="15" name="no-response">
            <a:extLst xmlns:a="http://schemas.openxmlformats.org/drawingml/2006/main">
              <a:ext uri="{FF2B5EF4-FFF2-40B4-BE49-F238E27FC236}">
                <a16:creationId xmlns:a16="http://schemas.microsoft.com/office/drawing/2014/main" id="{BA639C24-15D1-49AC-8C54-24DC2FD726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91050" y="447675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5E6570"/>
                </a:solidFill>
                <a:latin typeface="Malgun Gothic"/>
                <a:ea typeface="Malgun Gothic"/>
                <a:cs typeface="Malgun Gothic"/>
              </a:defRPr>
            </a:pPr>
            <a:r>
              <a:rPr sz="1575" b="1">
                <a:solidFill>
                  <a:srgbClr val="5E6570"/>
                </a:solidFill>
                <a:latin typeface="Malgun Gothic"/>
                <a:ea typeface="Malgun Gothic"/>
                <a:cs typeface="Malgun Gothic"/>
              </a:rPr>
              <a:t>No response = filtered</a:t>
            </a:r>
          </a:p>
        </p:txBody>
      </p:sp>
      <p:sp>
        <p:nvSpPr>
          <p:cNvPr id="16" name="ack-rule-left">
            <a:extLst xmlns:a="http://schemas.openxmlformats.org/drawingml/2006/main">
              <a:ext uri="{FF2B5EF4-FFF2-40B4-BE49-F238E27FC236}">
                <a16:creationId xmlns:a16="http://schemas.microsoft.com/office/drawing/2014/main" id="{19DB5A1A-9709-4561-82FC-DC6300C822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086350"/>
            <a:ext cx="5219700" cy="819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FF3F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ack-rule-left-text">
            <a:extLst xmlns:a="http://schemas.openxmlformats.org/drawingml/2006/main">
              <a:ext uri="{FF2B5EF4-FFF2-40B4-BE49-F238E27FC236}">
                <a16:creationId xmlns:a16="http://schemas.microsoft.com/office/drawing/2014/main" id="{BB20F85B-5824-4607-B2C7-3A3FEE1A02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314950"/>
            <a:ext cx="4838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3D8DFF"/>
                </a:solidFill>
                <a:latin typeface="Malgun Gothic"/>
                <a:ea typeface="Malgun Gothic"/>
                <a:cs typeface="Malgun Gothic"/>
              </a:defRPr>
            </a:pPr>
            <a:r>
              <a:rPr sz="1800" b="1">
                <a:solidFill>
                  <a:srgbClr val="3D8DFF"/>
                </a:solidFill>
                <a:latin typeface="Malgun Gothic"/>
                <a:ea typeface="Malgun Gothic"/>
                <a:cs typeface="Malgun Gothic"/>
              </a:rPr>
              <a:t>SID 3001041  flags:A · by_src · 100/1s</a:t>
            </a:r>
          </a:p>
        </p:txBody>
      </p:sp>
      <p:sp>
        <p:nvSpPr>
          <p:cNvPr id="18" name="ack-rule-right">
            <a:extLst xmlns:a="http://schemas.openxmlformats.org/drawingml/2006/main">
              <a:ext uri="{FF2B5EF4-FFF2-40B4-BE49-F238E27FC236}">
                <a16:creationId xmlns:a16="http://schemas.microsoft.com/office/drawing/2014/main" id="{EE911FE4-DA68-41D8-8FDF-1AC1B36B17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5086350"/>
            <a:ext cx="5219700" cy="819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DE9D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ack-rule-right-text">
            <a:extLst xmlns:a="http://schemas.openxmlformats.org/drawingml/2006/main">
              <a:ext uri="{FF2B5EF4-FFF2-40B4-BE49-F238E27FC236}">
                <a16:creationId xmlns:a16="http://schemas.microsoft.com/office/drawing/2014/main" id="{C9C37E20-5547-4BC6-AE51-748F6359DE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5314950"/>
            <a:ext cx="4838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F47A3D"/>
                </a:solidFill>
                <a:latin typeface="Malgun Gothic"/>
                <a:ea typeface="Malgun Gothic"/>
                <a:cs typeface="Malgun Gothic"/>
              </a:defRPr>
            </a:pPr>
            <a:r>
              <a:rPr sz="1800" b="1">
                <a:solidFill>
                  <a:srgbClr val="F47A3D"/>
                </a:solidFill>
                <a:latin typeface="Malgun Gothic"/>
                <a:ea typeface="Malgun Gothic"/>
                <a:cs typeface="Malgun Gothic"/>
              </a:rPr>
              <a:t>SID 3001042  flags:R · by_dst · 100/1s</a:t>
            </a:r>
          </a:p>
        </p:txBody>
      </p:sp>
    </p:spTree>
    <p:extLst>
      <p:ext uri="{BB962C8B-B14F-4D97-AF65-F5344CB8AC3E}">
        <p14:creationId xmlns:p14="http://schemas.microsoft.com/office/powerpoint/2010/main" val="1773193223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kicker-7">
            <a:extLst xmlns:a="http://schemas.openxmlformats.org/drawingml/2006/main">
              <a:ext uri="{FF2B5EF4-FFF2-40B4-BE49-F238E27FC236}">
                <a16:creationId xmlns:a16="http://schemas.microsoft.com/office/drawing/2014/main" id="{35B4BFBA-B363-42B1-9EBE-23428E659A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323850"/>
            <a:ext cx="4286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3D8DFF"/>
                </a:solidFill>
                <a:latin typeface="Malgun Gothic"/>
                <a:ea typeface="Malgun Gothic"/>
                <a:cs typeface="Malgun Gothic"/>
              </a:defRPr>
            </a:pPr>
            <a:r>
              <a:rPr sz="1350" b="1">
                <a:solidFill>
                  <a:srgbClr val="3D8DFF"/>
                </a:solidFill>
                <a:latin typeface="Malgun Gothic"/>
                <a:ea typeface="Malgun Gothic"/>
                <a:cs typeface="Malgun Gothic"/>
              </a:rPr>
              <a:t>-sR / SERVICE PROBING</a:t>
            </a:r>
          </a:p>
        </p:txBody>
      </p:sp>
      <p:sp>
        <p:nvSpPr>
          <p:cNvPr id="2" name="title-7">
            <a:extLst xmlns:a="http://schemas.openxmlformats.org/drawingml/2006/main">
              <a:ext uri="{FF2B5EF4-FFF2-40B4-BE49-F238E27FC236}">
                <a16:creationId xmlns:a16="http://schemas.microsoft.com/office/drawing/2014/main" id="{AE94CDBF-D75E-4A69-8D92-575BC13846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647700"/>
            <a:ext cx="113919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0A0A0A"/>
                </a:solidFill>
                <a:latin typeface="Malgun Gothic"/>
                <a:ea typeface="Malgun Gothic"/>
                <a:cs typeface="Malgun Gothic"/>
              </a:defRPr>
            </a:pPr>
            <a:r>
              <a:rPr sz="3600" b="1">
                <a:solidFill>
                  <a:srgbClr val="0A0A0A"/>
                </a:solidFill>
                <a:latin typeface="Malgun Gothic"/>
                <a:ea typeface="Malgun Gothic"/>
                <a:cs typeface="Malgun Gothic"/>
              </a:rPr>
              <a:t>서비스/RPC 탐지는 HTTP 프로브가 가장 강한 증거다</a:t>
            </a:r>
          </a:p>
        </p:txBody>
      </p:sp>
      <p:cxnSp>
        <p:nvCxnSpPr>
          <p:cNvPr id="28" name="rule-42-151"/>
          <p:cNvCxnSpPr/>
          <p:nvPr/>
        </p:nvCxnSpPr>
        <p:spPr>
          <a:xfrm xmlns:a="http://schemas.openxmlformats.org/drawingml/2006/main">
            <a:off x="400050" y="1438275"/>
            <a:ext cx="11391900" cy="95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B8BCC4"/>
            </a:solidFill>
            <a:prstDash val="solid"/>
          </a:ln>
        </p:spPr>
      </p:cxnSp>
      <p:sp>
        <p:nvSpPr>
          <p:cNvPr id="4" name="footer-label-7">
            <a:extLst xmlns:a="http://schemas.openxmlformats.org/drawingml/2006/main">
              <a:ext uri="{FF2B5EF4-FFF2-40B4-BE49-F238E27FC236}">
                <a16:creationId xmlns:a16="http://schemas.microsoft.com/office/drawing/2014/main" id="{140DE76B-E524-482E-B425-5AB969B1C6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6419850"/>
            <a:ext cx="4000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5E6570"/>
                </a:solidFill>
                <a:latin typeface="Malgun Gothic"/>
                <a:ea typeface="Malgun Gothic"/>
                <a:cs typeface="Malgun Gothic"/>
              </a:defRPr>
            </a:pPr>
            <a:r>
              <a:rPr sz="975" b="0">
                <a:solidFill>
                  <a:srgbClr val="5E6570"/>
                </a:solidFill>
                <a:latin typeface="Malgun Gothic"/>
                <a:ea typeface="Malgun Gothic"/>
                <a:cs typeface="Malgun Gothic"/>
              </a:rPr>
              <a:t>NMAP SCAN DETECTION</a:t>
            </a:r>
          </a:p>
        </p:txBody>
      </p:sp>
      <p:sp>
        <p:nvSpPr>
          <p:cNvPr id="5" name="footer-num-7">
            <a:extLst xmlns:a="http://schemas.openxmlformats.org/drawingml/2006/main">
              <a:ext uri="{FF2B5EF4-FFF2-40B4-BE49-F238E27FC236}">
                <a16:creationId xmlns:a16="http://schemas.microsoft.com/office/drawing/2014/main" id="{A09183B6-E0F4-44C0-803C-78852A6B82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9850"/>
            <a:ext cx="6477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975" b="0">
                <a:solidFill>
                  <a:srgbClr val="5E6570"/>
                </a:solidFill>
                <a:latin typeface="Malgun Gothic"/>
                <a:ea typeface="Malgun Gothic"/>
                <a:cs typeface="Malgun Gothic"/>
              </a:defRPr>
            </a:pPr>
            <a:r>
              <a:rPr sz="975" b="0">
                <a:solidFill>
                  <a:srgbClr val="5E6570"/>
                </a:solidFill>
                <a:latin typeface="Malgun Gothic"/>
                <a:ea typeface="Malgun Gothic"/>
                <a:cs typeface="Malgun Gothic"/>
              </a:rPr>
              <a:t>07</a:t>
            </a:r>
          </a:p>
        </p:txBody>
      </p:sp>
      <p:sp>
        <p:nvSpPr>
          <p:cNvPr id="6" name="status-bg-190">
            <a:extLst xmlns:a="http://schemas.openxmlformats.org/drawingml/2006/main">
              <a:ext uri="{FF2B5EF4-FFF2-40B4-BE49-F238E27FC236}">
                <a16:creationId xmlns:a16="http://schemas.microsoft.com/office/drawing/2014/main" id="{6FBBE44D-7D7C-4B4F-ACD0-644A8B8001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1809750"/>
            <a:ext cx="11391900" cy="876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6F7F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status-chip-190">
            <a:extLst xmlns:a="http://schemas.openxmlformats.org/drawingml/2006/main">
              <a:ext uri="{FF2B5EF4-FFF2-40B4-BE49-F238E27FC236}">
                <a16:creationId xmlns:a16="http://schemas.microsoft.com/office/drawing/2014/main" id="{4788F332-D3AE-431E-86DF-65375DD1AC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000250"/>
            <a:ext cx="1219200" cy="495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F4E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status-text-190">
            <a:extLst xmlns:a="http://schemas.openxmlformats.org/drawingml/2006/main">
              <a:ext uri="{FF2B5EF4-FFF2-40B4-BE49-F238E27FC236}">
                <a16:creationId xmlns:a16="http://schemas.microsoft.com/office/drawing/2014/main" id="{36B8F929-E871-438A-9D61-1B02BAE188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095500"/>
            <a:ext cx="1219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425" b="1">
                <a:solidFill>
                  <a:srgbClr val="14865B"/>
                </a:solidFill>
                <a:latin typeface="Malgun Gothic"/>
                <a:ea typeface="Malgun Gothic"/>
                <a:cs typeface="Malgun Gothic"/>
              </a:defRPr>
            </a:pPr>
            <a:r>
              <a:rPr sz="1425" b="1">
                <a:solidFill>
                  <a:srgbClr val="14865B"/>
                </a:solidFill>
                <a:latin typeface="Malgun Gothic"/>
                <a:ea typeface="Malgun Gothic"/>
                <a:cs typeface="Malgun Gothic"/>
              </a:rPr>
              <a:t>SID 3001052</a:t>
            </a:r>
          </a:p>
        </p:txBody>
      </p:sp>
      <p:sp>
        <p:nvSpPr>
          <p:cNvPr id="9" name="status-title-190">
            <a:extLst xmlns:a="http://schemas.openxmlformats.org/drawingml/2006/main">
              <a:ext uri="{FF2B5EF4-FFF2-40B4-BE49-F238E27FC236}">
                <a16:creationId xmlns:a16="http://schemas.microsoft.com/office/drawing/2014/main" id="{58099CEA-8066-4E68-A810-FA1BFC63AC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0" y="1981200"/>
            <a:ext cx="3333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0A0A0A"/>
                </a:solidFill>
                <a:latin typeface="Malgun Gothic"/>
                <a:ea typeface="Malgun Gothic"/>
                <a:cs typeface="Malgun Gothic"/>
              </a:defRPr>
            </a:pPr>
            <a:r>
              <a:rPr sz="1800" b="1">
                <a:solidFill>
                  <a:srgbClr val="0A0A0A"/>
                </a:solidFill>
                <a:latin typeface="Malgun Gothic"/>
                <a:ea typeface="Malgun Gothic"/>
                <a:cs typeface="Malgun Gothic"/>
              </a:rPr>
              <a:t>/nmaplowercheck</a:t>
            </a:r>
          </a:p>
        </p:txBody>
      </p:sp>
      <p:sp>
        <p:nvSpPr>
          <p:cNvPr id="10" name="status-detail-190">
            <a:extLst xmlns:a="http://schemas.openxmlformats.org/drawingml/2006/main">
              <a:ext uri="{FF2B5EF4-FFF2-40B4-BE49-F238E27FC236}">
                <a16:creationId xmlns:a16="http://schemas.microsoft.com/office/drawing/2014/main" id="{E006BC0E-D690-42C0-A3C8-0A777CFDC1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1981200"/>
            <a:ext cx="59055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5E6570"/>
                </a:solidFill>
                <a:latin typeface="Malgun Gothic"/>
                <a:ea typeface="Malgun Gothic"/>
                <a:cs typeface="Malgun Gothic"/>
              </a:defRPr>
            </a:pPr>
            <a:r>
              <a:rPr sz="1500" b="0">
                <a:solidFill>
                  <a:srgbClr val="5E6570"/>
                </a:solidFill>
                <a:latin typeface="Malgun Gothic"/>
                <a:ea typeface="Malgun Gothic"/>
                <a:cs typeface="Malgun Gothic"/>
              </a:rPr>
              <a:t>실제 룰: TCP [80,8080] · GET 요청 문자열 탐지</a:t>
            </a:r>
          </a:p>
        </p:txBody>
      </p:sp>
      <p:sp>
        <p:nvSpPr>
          <p:cNvPr id="11" name="status-bg-302">
            <a:extLst xmlns:a="http://schemas.openxmlformats.org/drawingml/2006/main">
              <a:ext uri="{FF2B5EF4-FFF2-40B4-BE49-F238E27FC236}">
                <a16:creationId xmlns:a16="http://schemas.microsoft.com/office/drawing/2014/main" id="{3E5E9A51-5F08-469D-80C8-D9C8C9FF4C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876550"/>
            <a:ext cx="11391900" cy="876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6F7F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status-chip-302">
            <a:extLst xmlns:a="http://schemas.openxmlformats.org/drawingml/2006/main">
              <a:ext uri="{FF2B5EF4-FFF2-40B4-BE49-F238E27FC236}">
                <a16:creationId xmlns:a16="http://schemas.microsoft.com/office/drawing/2014/main" id="{D58A4EC3-937C-4BA4-81C9-18FE274782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067050"/>
            <a:ext cx="1219200" cy="495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F4E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status-text-302">
            <a:extLst xmlns:a="http://schemas.openxmlformats.org/drawingml/2006/main">
              <a:ext uri="{FF2B5EF4-FFF2-40B4-BE49-F238E27FC236}">
                <a16:creationId xmlns:a16="http://schemas.microsoft.com/office/drawing/2014/main" id="{48ADD193-51E7-4A72-B345-7FF520B725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162300"/>
            <a:ext cx="1219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425" b="1">
                <a:solidFill>
                  <a:srgbClr val="14865B"/>
                </a:solidFill>
                <a:latin typeface="Malgun Gothic"/>
                <a:ea typeface="Malgun Gothic"/>
                <a:cs typeface="Malgun Gothic"/>
              </a:defRPr>
            </a:pPr>
            <a:r>
              <a:rPr sz="1425" b="1">
                <a:solidFill>
                  <a:srgbClr val="14865B"/>
                </a:solidFill>
                <a:latin typeface="Malgun Gothic"/>
                <a:ea typeface="Malgun Gothic"/>
                <a:cs typeface="Malgun Gothic"/>
              </a:rPr>
              <a:t>SID 3001051</a:t>
            </a:r>
          </a:p>
        </p:txBody>
      </p:sp>
      <p:sp>
        <p:nvSpPr>
          <p:cNvPr id="14" name="status-title-302">
            <a:extLst xmlns:a="http://schemas.openxmlformats.org/drawingml/2006/main">
              <a:ext uri="{FF2B5EF4-FFF2-40B4-BE49-F238E27FC236}">
                <a16:creationId xmlns:a16="http://schemas.microsoft.com/office/drawing/2014/main" id="{38110E5C-860E-4731-A544-7C07685552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0" y="3048000"/>
            <a:ext cx="3333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0A0A0A"/>
                </a:solidFill>
                <a:latin typeface="Malgun Gothic"/>
                <a:ea typeface="Malgun Gothic"/>
                <a:cs typeface="Malgun Gothic"/>
              </a:defRPr>
            </a:pPr>
            <a:r>
              <a:rPr sz="1800" b="1">
                <a:solidFill>
                  <a:srgbClr val="0A0A0A"/>
                </a:solidFill>
                <a:latin typeface="Malgun Gothic"/>
                <a:ea typeface="Malgun Gothic"/>
                <a:cs typeface="Malgun Gothic"/>
              </a:rPr>
              <a:t>Encoded Trinity path</a:t>
            </a:r>
          </a:p>
        </p:txBody>
      </p:sp>
      <p:sp>
        <p:nvSpPr>
          <p:cNvPr id="15" name="status-detail-302">
            <a:extLst xmlns:a="http://schemas.openxmlformats.org/drawingml/2006/main">
              <a:ext uri="{FF2B5EF4-FFF2-40B4-BE49-F238E27FC236}">
                <a16:creationId xmlns:a16="http://schemas.microsoft.com/office/drawing/2014/main" id="{00CC5586-DAD8-486D-821A-31CA7517A5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48000"/>
            <a:ext cx="59055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5E6570"/>
                </a:solidFill>
                <a:latin typeface="Malgun Gothic"/>
                <a:ea typeface="Malgun Gothic"/>
                <a:cs typeface="Malgun Gothic"/>
              </a:defRPr>
            </a:pPr>
            <a:r>
              <a:rPr sz="1500" b="0">
                <a:solidFill>
                  <a:srgbClr val="5E6570"/>
                </a:solidFill>
                <a:latin typeface="Malgun Gothic"/>
                <a:ea typeface="Malgun Gothic"/>
                <a:cs typeface="Malgun Gothic"/>
              </a:rPr>
              <a:t>실제 룰: TCP 8080 · 인코딩 URI 단일 탐지</a:t>
            </a:r>
          </a:p>
        </p:txBody>
      </p:sp>
      <p:sp>
        <p:nvSpPr>
          <p:cNvPr id="16" name="status-bg-414">
            <a:extLst xmlns:a="http://schemas.openxmlformats.org/drawingml/2006/main">
              <a:ext uri="{FF2B5EF4-FFF2-40B4-BE49-F238E27FC236}">
                <a16:creationId xmlns:a16="http://schemas.microsoft.com/office/drawing/2014/main" id="{C510818A-E2E4-45C1-94AB-BBE54577D2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3943350"/>
            <a:ext cx="11391900" cy="876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6F7F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status-chip-414">
            <a:extLst xmlns:a="http://schemas.openxmlformats.org/drawingml/2006/main">
              <a:ext uri="{FF2B5EF4-FFF2-40B4-BE49-F238E27FC236}">
                <a16:creationId xmlns:a16="http://schemas.microsoft.com/office/drawing/2014/main" id="{E1140258-E0AF-4A1F-B289-9CBFE3974B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4133850"/>
            <a:ext cx="1219200" cy="495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FF3F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status-text-414">
            <a:extLst xmlns:a="http://schemas.openxmlformats.org/drawingml/2006/main">
              <a:ext uri="{FF2B5EF4-FFF2-40B4-BE49-F238E27FC236}">
                <a16:creationId xmlns:a16="http://schemas.microsoft.com/office/drawing/2014/main" id="{BC3796EF-3CD0-4813-AB96-5C298B175D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4229100"/>
            <a:ext cx="1219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425" b="1">
                <a:solidFill>
                  <a:srgbClr val="3D8DFF"/>
                </a:solidFill>
                <a:latin typeface="Malgun Gothic"/>
                <a:ea typeface="Malgun Gothic"/>
                <a:cs typeface="Malgun Gothic"/>
              </a:defRPr>
            </a:pPr>
            <a:r>
              <a:rPr sz="1425" b="1">
                <a:solidFill>
                  <a:srgbClr val="3D8DFF"/>
                </a:solidFill>
                <a:latin typeface="Malgun Gothic"/>
                <a:ea typeface="Malgun Gothic"/>
                <a:cs typeface="Malgun Gothic"/>
              </a:rPr>
              <a:t>맥락 시그니처</a:t>
            </a:r>
          </a:p>
        </p:txBody>
      </p:sp>
      <p:sp>
        <p:nvSpPr>
          <p:cNvPr id="19" name="status-title-414">
            <a:extLst xmlns:a="http://schemas.openxmlformats.org/drawingml/2006/main">
              <a:ext uri="{FF2B5EF4-FFF2-40B4-BE49-F238E27FC236}">
                <a16:creationId xmlns:a16="http://schemas.microsoft.com/office/drawing/2014/main" id="{08971EE9-7D4C-42AD-9610-A86A892352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0" y="4114800"/>
            <a:ext cx="3333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0A0A0A"/>
                </a:solidFill>
                <a:latin typeface="Malgun Gothic"/>
                <a:ea typeface="Malgun Gothic"/>
                <a:cs typeface="Malgun Gothic"/>
              </a:defRPr>
            </a:pPr>
            <a:r>
              <a:rPr sz="1800" b="1">
                <a:solidFill>
                  <a:srgbClr val="0A0A0A"/>
                </a:solidFill>
                <a:latin typeface="Malgun Gothic"/>
                <a:ea typeface="Malgun Gothic"/>
                <a:cs typeface="Malgun Gothic"/>
              </a:rPr>
              <a:t>POST /sdk</a:t>
            </a:r>
          </a:p>
        </p:txBody>
      </p:sp>
      <p:sp>
        <p:nvSpPr>
          <p:cNvPr id="20" name="status-detail-414">
            <a:extLst xmlns:a="http://schemas.openxmlformats.org/drawingml/2006/main">
              <a:ext uri="{FF2B5EF4-FFF2-40B4-BE49-F238E27FC236}">
                <a16:creationId xmlns:a16="http://schemas.microsoft.com/office/drawing/2014/main" id="{7E429898-00A1-4A40-8E1A-64D460CEE1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4114800"/>
            <a:ext cx="59055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666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5E6570"/>
                </a:solidFill>
                <a:latin typeface="Malgun Gothic"/>
                <a:ea typeface="Malgun Gothic"/>
                <a:cs typeface="Malgun Gothic"/>
              </a:defRPr>
            </a:pPr>
            <a:r>
              <a:rPr sz="1500" b="0">
                <a:solidFill>
                  <a:srgbClr val="5E6570"/>
                </a:solidFill>
                <a:latin typeface="Malgun Gothic"/>
                <a:ea typeface="Malgun Gothic"/>
                <a:cs typeface="Malgun Gothic"/>
              </a:rPr>
              <a:t>VMware 계열 엔드포인트 탐색 가능성 · 단독 차단보다 주변 probe와 결합</a:t>
            </a:r>
          </a:p>
        </p:txBody>
      </p:sp>
      <p:sp>
        <p:nvSpPr>
          <p:cNvPr id="21" name="status-bg-526">
            <a:extLst xmlns:a="http://schemas.openxmlformats.org/drawingml/2006/main">
              <a:ext uri="{FF2B5EF4-FFF2-40B4-BE49-F238E27FC236}">
                <a16:creationId xmlns:a16="http://schemas.microsoft.com/office/drawing/2014/main" id="{4DC5863E-10AF-4CBB-AA58-5A9C2D3F42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5010150"/>
            <a:ext cx="11391900" cy="876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6F7F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status-chip-526">
            <a:extLst xmlns:a="http://schemas.openxmlformats.org/drawingml/2006/main">
              <a:ext uri="{FF2B5EF4-FFF2-40B4-BE49-F238E27FC236}">
                <a16:creationId xmlns:a16="http://schemas.microsoft.com/office/drawing/2014/main" id="{B75D192F-1B27-4C8D-9C35-78A521CBCB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200650"/>
            <a:ext cx="1219200" cy="495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DE9D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status-text-526">
            <a:extLst xmlns:a="http://schemas.openxmlformats.org/drawingml/2006/main">
              <a:ext uri="{FF2B5EF4-FFF2-40B4-BE49-F238E27FC236}">
                <a16:creationId xmlns:a16="http://schemas.microsoft.com/office/drawing/2014/main" id="{7737B3DD-34AE-4E2A-A09C-DDBDA908BF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295900"/>
            <a:ext cx="1219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425" b="1">
                <a:solidFill>
                  <a:srgbClr val="F47A3D"/>
                </a:solidFill>
                <a:latin typeface="Malgun Gothic"/>
                <a:ea typeface="Malgun Gothic"/>
                <a:cs typeface="Malgun Gothic"/>
              </a:defRPr>
            </a:pPr>
            <a:r>
              <a:rPr sz="1425" b="1">
                <a:solidFill>
                  <a:srgbClr val="F47A3D"/>
                </a:solidFill>
                <a:latin typeface="Malgun Gothic"/>
                <a:ea typeface="Malgun Gothic"/>
                <a:cs typeface="Malgun Gothic"/>
              </a:rPr>
              <a:t>보조 신호</a:t>
            </a:r>
          </a:p>
        </p:txBody>
      </p:sp>
      <p:sp>
        <p:nvSpPr>
          <p:cNvPr id="24" name="status-title-526">
            <a:extLst xmlns:a="http://schemas.openxmlformats.org/drawingml/2006/main">
              <a:ext uri="{FF2B5EF4-FFF2-40B4-BE49-F238E27FC236}">
                <a16:creationId xmlns:a16="http://schemas.microsoft.com/office/drawing/2014/main" id="{FD7CD933-9FF6-418D-8370-89CF80732F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0" y="5181600"/>
            <a:ext cx="3333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0A0A0A"/>
                </a:solidFill>
                <a:latin typeface="Malgun Gothic"/>
                <a:ea typeface="Malgun Gothic"/>
                <a:cs typeface="Malgun Gothic"/>
              </a:defRPr>
            </a:pPr>
            <a:r>
              <a:rPr sz="1800" b="1">
                <a:solidFill>
                  <a:srgbClr val="0A0A0A"/>
                </a:solidFill>
                <a:latin typeface="Malgun Gothic"/>
                <a:ea typeface="Malgun Gothic"/>
                <a:cs typeface="Malgun Gothic"/>
              </a:rPr>
              <a:t>HTTP 400 반복</a:t>
            </a:r>
          </a:p>
        </p:txBody>
      </p:sp>
      <p:sp>
        <p:nvSpPr>
          <p:cNvPr id="25" name="status-detail-526">
            <a:extLst xmlns:a="http://schemas.openxmlformats.org/drawingml/2006/main">
              <a:ext uri="{FF2B5EF4-FFF2-40B4-BE49-F238E27FC236}">
                <a16:creationId xmlns:a16="http://schemas.microsoft.com/office/drawing/2014/main" id="{6BA21D19-A072-433B-906A-F38A2B6662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5181600"/>
            <a:ext cx="59055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666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5E6570"/>
                </a:solidFill>
                <a:latin typeface="Malgun Gothic"/>
                <a:ea typeface="Malgun Gothic"/>
                <a:cs typeface="Malgun Gothic"/>
              </a:defRPr>
            </a:pPr>
            <a:r>
              <a:rPr sz="1500" b="0">
                <a:solidFill>
                  <a:srgbClr val="5E6570"/>
                </a:solidFill>
                <a:latin typeface="Malgun Gothic"/>
                <a:ea typeface="Malgun Gothic"/>
                <a:cs typeface="Malgun Gothic"/>
              </a:rPr>
              <a:t>RPC 형식 요청을 HTTP 서버가 거부한 결과일 수 있으나 정상 오류와 충돌</a:t>
            </a:r>
          </a:p>
        </p:txBody>
      </p:sp>
    </p:spTree>
    <p:extLst>
      <p:ext uri="{BB962C8B-B14F-4D97-AF65-F5344CB8AC3E}">
        <p14:creationId xmlns:p14="http://schemas.microsoft.com/office/powerpoint/2010/main" val="107030089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kicker-8">
            <a:extLst xmlns:a="http://schemas.openxmlformats.org/drawingml/2006/main">
              <a:ext uri="{FF2B5EF4-FFF2-40B4-BE49-F238E27FC236}">
                <a16:creationId xmlns:a16="http://schemas.microsoft.com/office/drawing/2014/main" id="{912A21A4-74D0-4649-907C-B480889089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323850"/>
            <a:ext cx="4286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3D8DFF"/>
                </a:solidFill>
                <a:latin typeface="Malgun Gothic"/>
                <a:ea typeface="Malgun Gothic"/>
                <a:cs typeface="Malgun Gothic"/>
              </a:defRPr>
            </a:pPr>
            <a:r>
              <a:rPr sz="1350" b="1">
                <a:solidFill>
                  <a:srgbClr val="3D8DFF"/>
                </a:solidFill>
                <a:latin typeface="Malgun Gothic"/>
                <a:ea typeface="Malgun Gothic"/>
                <a:cs typeface="Malgun Gothic"/>
              </a:rPr>
              <a:t>ACTUAL RULE INVENTORY</a:t>
            </a:r>
          </a:p>
        </p:txBody>
      </p:sp>
      <p:sp>
        <p:nvSpPr>
          <p:cNvPr id="2" name="title-8">
            <a:extLst xmlns:a="http://schemas.openxmlformats.org/drawingml/2006/main">
              <a:ext uri="{FF2B5EF4-FFF2-40B4-BE49-F238E27FC236}">
                <a16:creationId xmlns:a16="http://schemas.microsoft.com/office/drawing/2014/main" id="{B8115DFE-CED9-4838-8EAB-4AF82CEEC4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647700"/>
            <a:ext cx="113919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0A0A0A"/>
                </a:solidFill>
                <a:latin typeface="Malgun Gothic"/>
                <a:ea typeface="Malgun Gothic"/>
                <a:cs typeface="Malgun Gothic"/>
              </a:defRPr>
            </a:pPr>
            <a:r>
              <a:rPr sz="3600" b="1">
                <a:solidFill>
                  <a:srgbClr val="0A0A0A"/>
                </a:solidFill>
                <a:latin typeface="Malgun Gothic"/>
                <a:ea typeface="Malgun Gothic"/>
                <a:cs typeface="Malgun Gothic"/>
              </a:rPr>
              <a:t>실제 룰셋은 SID와 40B 조건이 이미 정리됐다</a:t>
            </a:r>
          </a:p>
        </p:txBody>
      </p:sp>
      <p:cxnSp>
        <p:nvCxnSpPr>
          <p:cNvPr id="32" name="rule-42-151"/>
          <p:cNvCxnSpPr/>
          <p:nvPr/>
        </p:nvCxnSpPr>
        <p:spPr>
          <a:xfrm xmlns:a="http://schemas.openxmlformats.org/drawingml/2006/main">
            <a:off x="400050" y="1438275"/>
            <a:ext cx="11391900" cy="95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B8BCC4"/>
            </a:solidFill>
            <a:prstDash val="solid"/>
          </a:ln>
        </p:spPr>
      </p:cxnSp>
      <p:sp>
        <p:nvSpPr>
          <p:cNvPr id="4" name="footer-label-8">
            <a:extLst xmlns:a="http://schemas.openxmlformats.org/drawingml/2006/main">
              <a:ext uri="{FF2B5EF4-FFF2-40B4-BE49-F238E27FC236}">
                <a16:creationId xmlns:a16="http://schemas.microsoft.com/office/drawing/2014/main" id="{0A1A8C0C-626A-469D-9F60-7B96903D15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6419850"/>
            <a:ext cx="4000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5E6570"/>
                </a:solidFill>
                <a:latin typeface="Malgun Gothic"/>
                <a:ea typeface="Malgun Gothic"/>
                <a:cs typeface="Malgun Gothic"/>
              </a:defRPr>
            </a:pPr>
            <a:r>
              <a:rPr sz="975" b="0">
                <a:solidFill>
                  <a:srgbClr val="5E6570"/>
                </a:solidFill>
                <a:latin typeface="Malgun Gothic"/>
                <a:ea typeface="Malgun Gothic"/>
                <a:cs typeface="Malgun Gothic"/>
              </a:rPr>
              <a:t>NMAP SCAN DETECTION</a:t>
            </a:r>
          </a:p>
        </p:txBody>
      </p:sp>
      <p:sp>
        <p:nvSpPr>
          <p:cNvPr id="5" name="footer-num-8">
            <a:extLst xmlns:a="http://schemas.openxmlformats.org/drawingml/2006/main">
              <a:ext uri="{FF2B5EF4-FFF2-40B4-BE49-F238E27FC236}">
                <a16:creationId xmlns:a16="http://schemas.microsoft.com/office/drawing/2014/main" id="{3A2986EE-6E59-49E7-8C11-CFEBBB6293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9850"/>
            <a:ext cx="6477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975" b="0">
                <a:solidFill>
                  <a:srgbClr val="5E6570"/>
                </a:solidFill>
                <a:latin typeface="Malgun Gothic"/>
                <a:ea typeface="Malgun Gothic"/>
                <a:cs typeface="Malgun Gothic"/>
              </a:defRPr>
            </a:pPr>
            <a:r>
              <a:rPr sz="975" b="0">
                <a:solidFill>
                  <a:srgbClr val="5E6570"/>
                </a:solidFill>
                <a:latin typeface="Malgun Gothic"/>
                <a:ea typeface="Malgun Gothic"/>
                <a:cs typeface="Malgun Gothic"/>
              </a:rPr>
              <a:t>08</a:t>
            </a:r>
          </a:p>
        </p:txBody>
      </p:sp>
      <p:sp>
        <p:nvSpPr>
          <p:cNvPr id="6" name="check-dot-01">
            <a:extLst xmlns:a="http://schemas.openxmlformats.org/drawingml/2006/main">
              <a:ext uri="{FF2B5EF4-FFF2-40B4-BE49-F238E27FC236}">
                <a16:creationId xmlns:a16="http://schemas.microsoft.com/office/drawing/2014/main" id="{AFC7EDAF-7EC3-442B-A84F-63051E2E90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885950"/>
            <a:ext cx="476250" cy="476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FF3F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check-no-01">
            <a:extLst xmlns:a="http://schemas.openxmlformats.org/drawingml/2006/main">
              <a:ext uri="{FF2B5EF4-FFF2-40B4-BE49-F238E27FC236}">
                <a16:creationId xmlns:a16="http://schemas.microsoft.com/office/drawing/2014/main" id="{ACC8B468-6D02-4228-ABC8-AC0935676F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00025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3D8DFF"/>
                </a:solidFill>
                <a:latin typeface="Malgun Gothic"/>
                <a:ea typeface="Malgun Gothic"/>
                <a:cs typeface="Malgun Gothic"/>
              </a:defRPr>
            </a:pPr>
            <a:r>
              <a:rPr sz="1275" b="1">
                <a:solidFill>
                  <a:srgbClr val="3D8DFF"/>
                </a:solidFill>
                <a:latin typeface="Malgun Gothic"/>
                <a:ea typeface="Malgun Gothic"/>
                <a:cs typeface="Malgun Gothic"/>
              </a:rPr>
              <a:t>01</a:t>
            </a:r>
          </a:p>
        </p:txBody>
      </p:sp>
      <p:sp>
        <p:nvSpPr>
          <p:cNvPr id="8" name="check-title-01">
            <a:extLst xmlns:a="http://schemas.openxmlformats.org/drawingml/2006/main">
              <a:ext uri="{FF2B5EF4-FFF2-40B4-BE49-F238E27FC236}">
                <a16:creationId xmlns:a16="http://schemas.microsoft.com/office/drawing/2014/main" id="{88984E56-104C-4368-93C0-6F6F8CCA78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1809750"/>
            <a:ext cx="3429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0A0A0A"/>
                </a:solidFill>
                <a:latin typeface="Malgun Gothic"/>
                <a:ea typeface="Malgun Gothic"/>
                <a:cs typeface="Malgun Gothic"/>
              </a:defRPr>
            </a:pPr>
            <a:r>
              <a:rPr sz="1875" b="1">
                <a:solidFill>
                  <a:srgbClr val="0A0A0A"/>
                </a:solidFill>
                <a:latin typeface="Malgun Gothic"/>
                <a:ea typeface="Malgun Gothic"/>
                <a:cs typeface="Malgun Gothic"/>
              </a:rPr>
              <a:t>UDP 3종</a:t>
            </a:r>
          </a:p>
        </p:txBody>
      </p:sp>
      <p:sp>
        <p:nvSpPr>
          <p:cNvPr id="9" name="check-detail-01">
            <a:extLst xmlns:a="http://schemas.openxmlformats.org/drawingml/2006/main">
              <a:ext uri="{FF2B5EF4-FFF2-40B4-BE49-F238E27FC236}">
                <a16:creationId xmlns:a16="http://schemas.microsoft.com/office/drawing/2014/main" id="{1504282D-0906-4680-BD65-CD2AA7D59B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57750" y="1809750"/>
            <a:ext cx="6572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5E6570"/>
                </a:solidFill>
                <a:latin typeface="Malgun Gothic"/>
                <a:ea typeface="Malgun Gothic"/>
                <a:cs typeface="Malgun Gothic"/>
              </a:defRPr>
            </a:pPr>
            <a:r>
              <a:rPr sz="1650" b="0">
                <a:solidFill>
                  <a:srgbClr val="5E6570"/>
                </a:solidFill>
                <a:latin typeface="Malgun Gothic"/>
                <a:ea typeface="Malgun Gothic"/>
                <a:cs typeface="Malgun Gothic"/>
              </a:rPr>
              <a:t>3001021~23 · 0B / 40B / ICMP 3-3가 모두 활성화됨</a:t>
            </a:r>
          </a:p>
        </p:txBody>
      </p:sp>
      <p:cxnSp>
        <p:nvCxnSpPr>
          <p:cNvPr id="39" name="rule-128-260"/>
          <p:cNvCxnSpPr/>
          <p:nvPr/>
        </p:nvCxnSpPr>
        <p:spPr>
          <a:xfrm xmlns:a="http://schemas.openxmlformats.org/drawingml/2006/main">
            <a:off x="1219200" y="2476500"/>
            <a:ext cx="10210800" cy="95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B8BCC4"/>
            </a:solidFill>
            <a:prstDash val="solid"/>
          </a:ln>
        </p:spPr>
      </p:cxnSp>
      <p:sp>
        <p:nvSpPr>
          <p:cNvPr id="11" name="check-dot-02">
            <a:extLst xmlns:a="http://schemas.openxmlformats.org/drawingml/2006/main">
              <a:ext uri="{FF2B5EF4-FFF2-40B4-BE49-F238E27FC236}">
                <a16:creationId xmlns:a16="http://schemas.microsoft.com/office/drawing/2014/main" id="{20D7E735-A653-4857-87A3-8B01C8E773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724150"/>
            <a:ext cx="476250" cy="476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FF3F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check-no-02">
            <a:extLst xmlns:a="http://schemas.openxmlformats.org/drawingml/2006/main">
              <a:ext uri="{FF2B5EF4-FFF2-40B4-BE49-F238E27FC236}">
                <a16:creationId xmlns:a16="http://schemas.microsoft.com/office/drawing/2014/main" id="{DBA3212E-3183-4D9D-9082-5C6BE1CB90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83845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3D8DFF"/>
                </a:solidFill>
                <a:latin typeface="Malgun Gothic"/>
                <a:ea typeface="Malgun Gothic"/>
                <a:cs typeface="Malgun Gothic"/>
              </a:defRPr>
            </a:pPr>
            <a:r>
              <a:rPr sz="1275" b="1">
                <a:solidFill>
                  <a:srgbClr val="3D8DFF"/>
                </a:solidFill>
                <a:latin typeface="Malgun Gothic"/>
                <a:ea typeface="Malgun Gothic"/>
                <a:cs typeface="Malgun Gothic"/>
              </a:rPr>
              <a:t>02</a:t>
            </a:r>
          </a:p>
        </p:txBody>
      </p:sp>
      <p:sp>
        <p:nvSpPr>
          <p:cNvPr id="13" name="check-title-02">
            <a:extLst xmlns:a="http://schemas.openxmlformats.org/drawingml/2006/main">
              <a:ext uri="{FF2B5EF4-FFF2-40B4-BE49-F238E27FC236}">
                <a16:creationId xmlns:a16="http://schemas.microsoft.com/office/drawing/2014/main" id="{F83EBAD8-2914-4DB9-AF73-2D04BCF071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2647950"/>
            <a:ext cx="3429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0A0A0A"/>
                </a:solidFill>
                <a:latin typeface="Malgun Gothic"/>
                <a:ea typeface="Malgun Gothic"/>
                <a:cs typeface="Malgun Gothic"/>
              </a:defRPr>
            </a:pPr>
            <a:r>
              <a:rPr sz="1875" b="1">
                <a:solidFill>
                  <a:srgbClr val="0A0A0A"/>
                </a:solidFill>
                <a:latin typeface="Malgun Gothic"/>
                <a:ea typeface="Malgun Gothic"/>
                <a:cs typeface="Malgun Gothic"/>
              </a:rPr>
              <a:t>IP Protocol</a:t>
            </a:r>
          </a:p>
        </p:txBody>
      </p:sp>
      <p:sp>
        <p:nvSpPr>
          <p:cNvPr id="14" name="check-detail-02">
            <a:extLst xmlns:a="http://schemas.openxmlformats.org/drawingml/2006/main">
              <a:ext uri="{FF2B5EF4-FFF2-40B4-BE49-F238E27FC236}">
                <a16:creationId xmlns:a16="http://schemas.microsoft.com/office/drawing/2014/main" id="{6C21BFD9-D93C-4DD8-858A-D9DD56C8E3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57750" y="2647950"/>
            <a:ext cx="6572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5E6570"/>
                </a:solidFill>
                <a:latin typeface="Malgun Gothic"/>
                <a:ea typeface="Malgun Gothic"/>
                <a:cs typeface="Malgun Gothic"/>
              </a:defRPr>
            </a:pPr>
            <a:r>
              <a:rPr sz="1650" b="0">
                <a:solidFill>
                  <a:srgbClr val="5E6570"/>
                </a:solidFill>
                <a:latin typeface="Malgun Gothic"/>
                <a:ea typeface="Malgun Gothic"/>
                <a:cs typeface="Malgun Gothic"/>
              </a:rPr>
              <a:t>3001031 · dsize:0 · by_src 90회/30초</a:t>
            </a:r>
          </a:p>
        </p:txBody>
      </p:sp>
      <p:cxnSp>
        <p:nvCxnSpPr>
          <p:cNvPr id="44" name="rule-128-348"/>
          <p:cNvCxnSpPr/>
          <p:nvPr/>
        </p:nvCxnSpPr>
        <p:spPr>
          <a:xfrm xmlns:a="http://schemas.openxmlformats.org/drawingml/2006/main">
            <a:off x="1219200" y="3314700"/>
            <a:ext cx="10210800" cy="95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B8BCC4"/>
            </a:solidFill>
            <a:prstDash val="solid"/>
          </a:ln>
        </p:spPr>
      </p:cxnSp>
      <p:sp>
        <p:nvSpPr>
          <p:cNvPr id="16" name="check-dot-03">
            <a:extLst xmlns:a="http://schemas.openxmlformats.org/drawingml/2006/main">
              <a:ext uri="{FF2B5EF4-FFF2-40B4-BE49-F238E27FC236}">
                <a16:creationId xmlns:a16="http://schemas.microsoft.com/office/drawing/2014/main" id="{E5B98C5C-B21B-4EE0-82D5-2514D96B54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562350"/>
            <a:ext cx="476250" cy="476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FF3F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check-no-03">
            <a:extLst xmlns:a="http://schemas.openxmlformats.org/drawingml/2006/main">
              <a:ext uri="{FF2B5EF4-FFF2-40B4-BE49-F238E27FC236}">
                <a16:creationId xmlns:a16="http://schemas.microsoft.com/office/drawing/2014/main" id="{E32E595D-0D94-423F-BEE1-F5B7BDAEDC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67665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3D8DFF"/>
                </a:solidFill>
                <a:latin typeface="Malgun Gothic"/>
                <a:ea typeface="Malgun Gothic"/>
                <a:cs typeface="Malgun Gothic"/>
              </a:defRPr>
            </a:pPr>
            <a:r>
              <a:rPr sz="1275" b="1">
                <a:solidFill>
                  <a:srgbClr val="3D8DFF"/>
                </a:solidFill>
                <a:latin typeface="Malgun Gothic"/>
                <a:ea typeface="Malgun Gothic"/>
                <a:cs typeface="Malgun Gothic"/>
              </a:rPr>
              <a:t>03</a:t>
            </a:r>
          </a:p>
        </p:txBody>
      </p:sp>
      <p:sp>
        <p:nvSpPr>
          <p:cNvPr id="18" name="check-title-03">
            <a:extLst xmlns:a="http://schemas.openxmlformats.org/drawingml/2006/main">
              <a:ext uri="{FF2B5EF4-FFF2-40B4-BE49-F238E27FC236}">
                <a16:creationId xmlns:a16="http://schemas.microsoft.com/office/drawing/2014/main" id="{56640ABE-C859-4700-AA8E-2D8D60FB37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3486150"/>
            <a:ext cx="3429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0A0A0A"/>
                </a:solidFill>
                <a:latin typeface="Malgun Gothic"/>
                <a:ea typeface="Malgun Gothic"/>
                <a:cs typeface="Malgun Gothic"/>
              </a:defRPr>
            </a:pPr>
            <a:r>
              <a:rPr sz="1875" b="1">
                <a:solidFill>
                  <a:srgbClr val="0A0A0A"/>
                </a:solidFill>
                <a:latin typeface="Malgun Gothic"/>
                <a:ea typeface="Malgun Gothic"/>
                <a:cs typeface="Malgun Gothic"/>
              </a:rPr>
              <a:t>ACK / RST</a:t>
            </a:r>
          </a:p>
        </p:txBody>
      </p:sp>
      <p:sp>
        <p:nvSpPr>
          <p:cNvPr id="19" name="check-detail-03">
            <a:extLst xmlns:a="http://schemas.openxmlformats.org/drawingml/2006/main">
              <a:ext uri="{FF2B5EF4-FFF2-40B4-BE49-F238E27FC236}">
                <a16:creationId xmlns:a16="http://schemas.microsoft.com/office/drawing/2014/main" id="{245167C3-4A37-4BA9-B6A6-F7F6F41070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57750" y="3486150"/>
            <a:ext cx="6572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5E6570"/>
                </a:solidFill>
                <a:latin typeface="Malgun Gothic"/>
                <a:ea typeface="Malgun Gothic"/>
                <a:cs typeface="Malgun Gothic"/>
              </a:defRPr>
            </a:pPr>
            <a:r>
              <a:rPr sz="1650" b="0">
                <a:solidFill>
                  <a:srgbClr val="5E6570"/>
                </a:solidFill>
                <a:latin typeface="Malgun Gothic"/>
                <a:ea typeface="Malgun Gothic"/>
                <a:cs typeface="Malgun Gothic"/>
              </a:rPr>
              <a:t>3001041~42 · 각각 100회/1초 · -sA/-sW 통합 탐지</a:t>
            </a:r>
          </a:p>
        </p:txBody>
      </p:sp>
      <p:cxnSp>
        <p:nvCxnSpPr>
          <p:cNvPr id="49" name="rule-128-436"/>
          <p:cNvCxnSpPr/>
          <p:nvPr/>
        </p:nvCxnSpPr>
        <p:spPr>
          <a:xfrm xmlns:a="http://schemas.openxmlformats.org/drawingml/2006/main">
            <a:off x="1219200" y="4152900"/>
            <a:ext cx="10210800" cy="95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B8BCC4"/>
            </a:solidFill>
            <a:prstDash val="solid"/>
          </a:ln>
        </p:spPr>
      </p:cxnSp>
      <p:sp>
        <p:nvSpPr>
          <p:cNvPr id="21" name="check-dot-04">
            <a:extLst xmlns:a="http://schemas.openxmlformats.org/drawingml/2006/main">
              <a:ext uri="{FF2B5EF4-FFF2-40B4-BE49-F238E27FC236}">
                <a16:creationId xmlns:a16="http://schemas.microsoft.com/office/drawing/2014/main" id="{DEA13EEB-8FAC-494D-A976-85E8CB800D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4400550"/>
            <a:ext cx="476250" cy="476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FF3F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check-no-04">
            <a:extLst xmlns:a="http://schemas.openxmlformats.org/drawingml/2006/main">
              <a:ext uri="{FF2B5EF4-FFF2-40B4-BE49-F238E27FC236}">
                <a16:creationId xmlns:a16="http://schemas.microsoft.com/office/drawing/2014/main" id="{0F44A08A-7254-4D85-9FC4-449D4D3B06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451485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3D8DFF"/>
                </a:solidFill>
                <a:latin typeface="Malgun Gothic"/>
                <a:ea typeface="Malgun Gothic"/>
                <a:cs typeface="Malgun Gothic"/>
              </a:defRPr>
            </a:pPr>
            <a:r>
              <a:rPr sz="1275" b="1">
                <a:solidFill>
                  <a:srgbClr val="3D8DFF"/>
                </a:solidFill>
                <a:latin typeface="Malgun Gothic"/>
                <a:ea typeface="Malgun Gothic"/>
                <a:cs typeface="Malgun Gothic"/>
              </a:rPr>
              <a:t>04</a:t>
            </a:r>
          </a:p>
        </p:txBody>
      </p:sp>
      <p:sp>
        <p:nvSpPr>
          <p:cNvPr id="23" name="check-title-04">
            <a:extLst xmlns:a="http://schemas.openxmlformats.org/drawingml/2006/main">
              <a:ext uri="{FF2B5EF4-FFF2-40B4-BE49-F238E27FC236}">
                <a16:creationId xmlns:a16="http://schemas.microsoft.com/office/drawing/2014/main" id="{46D6939F-AFF4-46E4-8509-80683D00DB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4324350"/>
            <a:ext cx="3429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0A0A0A"/>
                </a:solidFill>
                <a:latin typeface="Malgun Gothic"/>
                <a:ea typeface="Malgun Gothic"/>
                <a:cs typeface="Malgun Gothic"/>
              </a:defRPr>
            </a:pPr>
            <a:r>
              <a:rPr sz="1875" b="1">
                <a:solidFill>
                  <a:srgbClr val="0A0A0A"/>
                </a:solidFill>
                <a:latin typeface="Malgun Gothic"/>
                <a:ea typeface="Malgun Gothic"/>
                <a:cs typeface="Malgun Gothic"/>
              </a:rPr>
              <a:t>Trinity Probe</a:t>
            </a:r>
          </a:p>
        </p:txBody>
      </p:sp>
      <p:sp>
        <p:nvSpPr>
          <p:cNvPr id="24" name="check-detail-04">
            <a:extLst xmlns:a="http://schemas.openxmlformats.org/drawingml/2006/main">
              <a:ext uri="{FF2B5EF4-FFF2-40B4-BE49-F238E27FC236}">
                <a16:creationId xmlns:a16="http://schemas.microsoft.com/office/drawing/2014/main" id="{E7A6BF28-D5AB-4FDB-AD07-C82B2675B4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57750" y="4324350"/>
            <a:ext cx="6572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5E6570"/>
                </a:solidFill>
                <a:latin typeface="Malgun Gothic"/>
                <a:ea typeface="Malgun Gothic"/>
                <a:cs typeface="Malgun Gothic"/>
              </a:defRPr>
            </a:pPr>
            <a:r>
              <a:rPr sz="1650" b="0">
                <a:solidFill>
                  <a:srgbClr val="5E6570"/>
                </a:solidFill>
                <a:latin typeface="Malgun Gothic"/>
                <a:ea typeface="Malgun Gothic"/>
                <a:cs typeface="Malgun Gothic"/>
              </a:rPr>
              <a:t>3001051 · TCP 8080 · GET 인코딩 URI</a:t>
            </a:r>
          </a:p>
        </p:txBody>
      </p:sp>
      <p:cxnSp>
        <p:nvCxnSpPr>
          <p:cNvPr id="54" name="rule-128-524"/>
          <p:cNvCxnSpPr/>
          <p:nvPr/>
        </p:nvCxnSpPr>
        <p:spPr>
          <a:xfrm xmlns:a="http://schemas.openxmlformats.org/drawingml/2006/main">
            <a:off x="1219200" y="4991100"/>
            <a:ext cx="10210800" cy="95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B8BCC4"/>
            </a:solidFill>
            <a:prstDash val="solid"/>
          </a:ln>
        </p:spPr>
      </p:cxnSp>
      <p:sp>
        <p:nvSpPr>
          <p:cNvPr id="26" name="check-dot-05">
            <a:extLst xmlns:a="http://schemas.openxmlformats.org/drawingml/2006/main">
              <a:ext uri="{FF2B5EF4-FFF2-40B4-BE49-F238E27FC236}">
                <a16:creationId xmlns:a16="http://schemas.microsoft.com/office/drawing/2014/main" id="{BF6E8D77-0021-4ED1-B9F9-705992EAD2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5238750"/>
            <a:ext cx="476250" cy="476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FF3F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check-no-05">
            <a:extLst xmlns:a="http://schemas.openxmlformats.org/drawingml/2006/main">
              <a:ext uri="{FF2B5EF4-FFF2-40B4-BE49-F238E27FC236}">
                <a16:creationId xmlns:a16="http://schemas.microsoft.com/office/drawing/2014/main" id="{76953E91-D001-496C-B54C-43AAAD826F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535305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3D8DFF"/>
                </a:solidFill>
                <a:latin typeface="Malgun Gothic"/>
                <a:ea typeface="Malgun Gothic"/>
                <a:cs typeface="Malgun Gothic"/>
              </a:defRPr>
            </a:pPr>
            <a:r>
              <a:rPr sz="1275" b="1">
                <a:solidFill>
                  <a:srgbClr val="3D8DFF"/>
                </a:solidFill>
                <a:latin typeface="Malgun Gothic"/>
                <a:ea typeface="Malgun Gothic"/>
                <a:cs typeface="Malgun Gothic"/>
              </a:rPr>
              <a:t>05</a:t>
            </a:r>
          </a:p>
        </p:txBody>
      </p:sp>
      <p:sp>
        <p:nvSpPr>
          <p:cNvPr id="28" name="check-title-05">
            <a:extLst xmlns:a="http://schemas.openxmlformats.org/drawingml/2006/main">
              <a:ext uri="{FF2B5EF4-FFF2-40B4-BE49-F238E27FC236}">
                <a16:creationId xmlns:a16="http://schemas.microsoft.com/office/drawing/2014/main" id="{7F8A5F99-E5A9-4BB4-817B-B2BAC4738A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5162550"/>
            <a:ext cx="3429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0A0A0A"/>
                </a:solidFill>
                <a:latin typeface="Malgun Gothic"/>
                <a:ea typeface="Malgun Gothic"/>
                <a:cs typeface="Malgun Gothic"/>
              </a:defRPr>
            </a:pPr>
            <a:r>
              <a:rPr sz="1875" b="1">
                <a:solidFill>
                  <a:srgbClr val="0A0A0A"/>
                </a:solidFill>
                <a:latin typeface="Malgun Gothic"/>
                <a:ea typeface="Malgun Gothic"/>
                <a:cs typeface="Malgun Gothic"/>
              </a:rPr>
              <a:t>nmaplowercheck</a:t>
            </a:r>
          </a:p>
        </p:txBody>
      </p:sp>
      <p:sp>
        <p:nvSpPr>
          <p:cNvPr id="29" name="check-detail-05">
            <a:extLst xmlns:a="http://schemas.openxmlformats.org/drawingml/2006/main">
              <a:ext uri="{FF2B5EF4-FFF2-40B4-BE49-F238E27FC236}">
                <a16:creationId xmlns:a16="http://schemas.microsoft.com/office/drawing/2014/main" id="{F14170ED-42B8-42E2-AA88-5F94548B1F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57750" y="5162550"/>
            <a:ext cx="6572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5E6570"/>
                </a:solidFill>
                <a:latin typeface="Malgun Gothic"/>
                <a:ea typeface="Malgun Gothic"/>
                <a:cs typeface="Malgun Gothic"/>
              </a:defRPr>
            </a:pPr>
            <a:r>
              <a:rPr sz="1650" b="0">
                <a:solidFill>
                  <a:srgbClr val="5E6570"/>
                </a:solidFill>
                <a:latin typeface="Malgun Gothic"/>
                <a:ea typeface="Malgun Gothic"/>
                <a:cs typeface="Malgun Gothic"/>
              </a:rPr>
              <a:t>3001052 · TCP [80,8080] · GET 요청 문자열</a:t>
            </a:r>
          </a:p>
        </p:txBody>
      </p:sp>
    </p:spTree>
    <p:extLst>
      <p:ext uri="{BB962C8B-B14F-4D97-AF65-F5344CB8AC3E}">
        <p14:creationId xmlns:p14="http://schemas.microsoft.com/office/powerpoint/2010/main" val="432796140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kicker-9">
            <a:extLst xmlns:a="http://schemas.openxmlformats.org/drawingml/2006/main">
              <a:ext uri="{FF2B5EF4-FFF2-40B4-BE49-F238E27FC236}">
                <a16:creationId xmlns:a16="http://schemas.microsoft.com/office/drawing/2014/main" id="{5E56FF76-1A3C-4983-8385-E7993EEC3F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323850"/>
            <a:ext cx="4286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3D8DFF"/>
                </a:solidFill>
                <a:latin typeface="Malgun Gothic"/>
                <a:ea typeface="Malgun Gothic"/>
                <a:cs typeface="Malgun Gothic"/>
              </a:defRPr>
            </a:pPr>
            <a:r>
              <a:rPr sz="1350" b="1">
                <a:solidFill>
                  <a:srgbClr val="3D8DFF"/>
                </a:solidFill>
                <a:latin typeface="Malgun Gothic"/>
                <a:ea typeface="Malgun Gothic"/>
                <a:cs typeface="Malgun Gothic"/>
              </a:rPr>
              <a:t>DEPLOYMENT DECISION</a:t>
            </a:r>
          </a:p>
        </p:txBody>
      </p:sp>
      <p:sp>
        <p:nvSpPr>
          <p:cNvPr id="2" name="title-9">
            <a:extLst xmlns:a="http://schemas.openxmlformats.org/drawingml/2006/main">
              <a:ext uri="{FF2B5EF4-FFF2-40B4-BE49-F238E27FC236}">
                <a16:creationId xmlns:a16="http://schemas.microsoft.com/office/drawing/2014/main" id="{D7358F14-7A39-4412-9C28-DD1B238842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647700"/>
            <a:ext cx="113919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9230"/>
          </a:bodyPr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0A0A0A"/>
                </a:solidFill>
                <a:latin typeface="Malgun Gothic"/>
                <a:ea typeface="Malgun Gothic"/>
                <a:cs typeface="Malgun Gothic"/>
              </a:defRPr>
            </a:pPr>
            <a:r>
              <a:rPr sz="3600" b="1">
                <a:solidFill>
                  <a:srgbClr val="0A0A0A"/>
                </a:solidFill>
                <a:latin typeface="Malgun Gothic"/>
                <a:ea typeface="Malgun Gothic"/>
                <a:cs typeface="Malgun Gothic"/>
              </a:rPr>
              <a:t>운영 우선순위: 3개 즉시 활용, 4개 튜닝, 2개 집중 검증</a:t>
            </a:r>
          </a:p>
        </p:txBody>
      </p:sp>
      <p:cxnSp>
        <p:nvCxnSpPr>
          <p:cNvPr id="18" name="rule-42-151"/>
          <p:cNvCxnSpPr/>
          <p:nvPr/>
        </p:nvCxnSpPr>
        <p:spPr>
          <a:xfrm xmlns:a="http://schemas.openxmlformats.org/drawingml/2006/main">
            <a:off x="400050" y="1438275"/>
            <a:ext cx="11391900" cy="95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B8BCC4"/>
            </a:solidFill>
            <a:prstDash val="solid"/>
          </a:ln>
        </p:spPr>
      </p:cxnSp>
      <p:sp>
        <p:nvSpPr>
          <p:cNvPr id="4" name="footer-label-9">
            <a:extLst xmlns:a="http://schemas.openxmlformats.org/drawingml/2006/main">
              <a:ext uri="{FF2B5EF4-FFF2-40B4-BE49-F238E27FC236}">
                <a16:creationId xmlns:a16="http://schemas.microsoft.com/office/drawing/2014/main" id="{FF0AA7FE-C41E-4051-B1DC-2D1672733D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6419850"/>
            <a:ext cx="4000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5E6570"/>
                </a:solidFill>
                <a:latin typeface="Malgun Gothic"/>
                <a:ea typeface="Malgun Gothic"/>
                <a:cs typeface="Malgun Gothic"/>
              </a:defRPr>
            </a:pPr>
            <a:r>
              <a:rPr sz="975" b="0">
                <a:solidFill>
                  <a:srgbClr val="5E6570"/>
                </a:solidFill>
                <a:latin typeface="Malgun Gothic"/>
                <a:ea typeface="Malgun Gothic"/>
                <a:cs typeface="Malgun Gothic"/>
              </a:rPr>
              <a:t>NMAP SCAN DETECTION</a:t>
            </a:r>
          </a:p>
        </p:txBody>
      </p:sp>
      <p:sp>
        <p:nvSpPr>
          <p:cNvPr id="5" name="footer-num-9">
            <a:extLst xmlns:a="http://schemas.openxmlformats.org/drawingml/2006/main">
              <a:ext uri="{FF2B5EF4-FFF2-40B4-BE49-F238E27FC236}">
                <a16:creationId xmlns:a16="http://schemas.microsoft.com/office/drawing/2014/main" id="{B3CF1C65-AE4A-4E00-854E-884CB61E38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9850"/>
            <a:ext cx="6477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975" b="0">
                <a:solidFill>
                  <a:srgbClr val="5E6570"/>
                </a:solidFill>
                <a:latin typeface="Malgun Gothic"/>
                <a:ea typeface="Malgun Gothic"/>
                <a:cs typeface="Malgun Gothic"/>
              </a:defRPr>
            </a:pPr>
            <a:r>
              <a:rPr sz="975" b="0">
                <a:solidFill>
                  <a:srgbClr val="5E6570"/>
                </a:solidFill>
                <a:latin typeface="Malgun Gothic"/>
                <a:ea typeface="Malgun Gothic"/>
                <a:cs typeface="Malgun Gothic"/>
              </a:rPr>
              <a:t>09</a:t>
            </a:r>
          </a:p>
        </p:txBody>
      </p:sp>
      <p:sp>
        <p:nvSpPr>
          <p:cNvPr id="6" name="deploy-1">
            <a:extLst xmlns:a="http://schemas.openxmlformats.org/drawingml/2006/main">
              <a:ext uri="{FF2B5EF4-FFF2-40B4-BE49-F238E27FC236}">
                <a16:creationId xmlns:a16="http://schemas.microsoft.com/office/drawing/2014/main" id="{456DC766-CB67-47B7-9F4A-BE59AE2AB6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1809750"/>
            <a:ext cx="3543300" cy="390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F4E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deploy-1-head">
            <a:extLst xmlns:a="http://schemas.openxmlformats.org/drawingml/2006/main">
              <a:ext uri="{FF2B5EF4-FFF2-40B4-BE49-F238E27FC236}">
                <a16:creationId xmlns:a16="http://schemas.microsoft.com/office/drawing/2014/main" id="{298B69A7-CB58-47E4-BF5E-F2406D034F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76450"/>
            <a:ext cx="3048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14865B"/>
                </a:solidFill>
                <a:latin typeface="Malgun Gothic"/>
                <a:ea typeface="Malgun Gothic"/>
                <a:cs typeface="Malgun Gothic"/>
              </a:defRPr>
            </a:pPr>
            <a:r>
              <a:rPr sz="2250" b="1">
                <a:solidFill>
                  <a:srgbClr val="14865B"/>
                </a:solidFill>
                <a:latin typeface="Malgun Gothic"/>
                <a:ea typeface="Malgun Gothic"/>
                <a:cs typeface="Malgun Gothic"/>
              </a:rPr>
              <a:t>즉시 배포</a:t>
            </a:r>
          </a:p>
        </p:txBody>
      </p:sp>
      <p:sp>
        <p:nvSpPr>
          <p:cNvPr id="8" name="deploy-1-body">
            <a:extLst xmlns:a="http://schemas.openxmlformats.org/drawingml/2006/main">
              <a:ext uri="{FF2B5EF4-FFF2-40B4-BE49-F238E27FC236}">
                <a16:creationId xmlns:a16="http://schemas.microsoft.com/office/drawing/2014/main" id="{EA31FFC3-5FD8-405E-966C-D893A8CFD7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781300"/>
            <a:ext cx="2952750" cy="2324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0A0A0A"/>
                </a:solidFill>
                <a:latin typeface="Malgun Gothic"/>
                <a:ea typeface="Malgun Gothic"/>
                <a:cs typeface="Malgun Gothic"/>
              </a:defRPr>
            </a:pPr>
            <a:r>
              <a:rPr sz="1800" b="0">
                <a:solidFill>
                  <a:srgbClr val="0A0A0A"/>
                </a:solidFill>
                <a:latin typeface="Malgun Gothic"/>
                <a:ea typeface="Malgun Gothic"/>
                <a:cs typeface="Malgun Gothic"/>
              </a:rPr>
              <a:t>• Nmap 40B UDP payload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800" b="0">
                <a:solidFill>
                  <a:srgbClr val="0A0A0A"/>
                </a:solidFill>
                <a:latin typeface="Malgun Gothic"/>
                <a:ea typeface="Malgun Gothic"/>
                <a:cs typeface="Malgun Gothic"/>
              </a:defRPr>
            </a:pPr>
            <a:r>
              <a:rPr sz="1800" b="0">
                <a:solidFill>
                  <a:srgbClr val="0A0A0A"/>
                </a:solidFill>
                <a:latin typeface="Malgun Gothic"/>
                <a:ea typeface="Malgun Gothic"/>
                <a:cs typeface="Malgun Gothic"/>
              </a:rPr>
              <a:t>• nmaplowercheck URI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800" b="0">
                <a:solidFill>
                  <a:srgbClr val="0A0A0A"/>
                </a:solidFill>
                <a:latin typeface="Malgun Gothic"/>
                <a:ea typeface="Malgun Gothic"/>
                <a:cs typeface="Malgun Gothic"/>
              </a:defRPr>
            </a:pPr>
            <a:r>
              <a:rPr sz="1800" b="0">
                <a:solidFill>
                  <a:srgbClr val="0A0A0A"/>
                </a:solidFill>
                <a:latin typeface="Malgun Gothic"/>
                <a:ea typeface="Malgun Gothic"/>
                <a:cs typeface="Malgun Gothic"/>
              </a:rPr>
              <a:t>• Encoded Trinity raw URI</a:t>
            </a:r>
          </a:p>
        </p:txBody>
      </p:sp>
      <p:sp>
        <p:nvSpPr>
          <p:cNvPr id="9" name="deploy-2">
            <a:extLst xmlns:a="http://schemas.openxmlformats.org/drawingml/2006/main">
              <a:ext uri="{FF2B5EF4-FFF2-40B4-BE49-F238E27FC236}">
                <a16:creationId xmlns:a16="http://schemas.microsoft.com/office/drawing/2014/main" id="{5FFA0253-FBAD-45A9-BB1C-8B37709FF9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4350" y="1809750"/>
            <a:ext cx="3543300" cy="390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FF3F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deploy-2-head">
            <a:extLst xmlns:a="http://schemas.openxmlformats.org/drawingml/2006/main">
              <a:ext uri="{FF2B5EF4-FFF2-40B4-BE49-F238E27FC236}">
                <a16:creationId xmlns:a16="http://schemas.microsoft.com/office/drawing/2014/main" id="{ED06F53B-579A-4F62-B564-A34E6323E0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076450"/>
            <a:ext cx="3048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3D8DFF"/>
                </a:solidFill>
                <a:latin typeface="Malgun Gothic"/>
                <a:ea typeface="Malgun Gothic"/>
                <a:cs typeface="Malgun Gothic"/>
              </a:defRPr>
            </a:pPr>
            <a:r>
              <a:rPr sz="2250" b="1">
                <a:solidFill>
                  <a:srgbClr val="3D8DFF"/>
                </a:solidFill>
                <a:latin typeface="Malgun Gothic"/>
                <a:ea typeface="Malgun Gothic"/>
                <a:cs typeface="Malgun Gothic"/>
              </a:rPr>
              <a:t>환경별 튜닝</a:t>
            </a:r>
          </a:p>
        </p:txBody>
      </p:sp>
      <p:sp>
        <p:nvSpPr>
          <p:cNvPr id="11" name="deploy-2-body">
            <a:extLst xmlns:a="http://schemas.openxmlformats.org/drawingml/2006/main">
              <a:ext uri="{FF2B5EF4-FFF2-40B4-BE49-F238E27FC236}">
                <a16:creationId xmlns:a16="http://schemas.microsoft.com/office/drawing/2014/main" id="{C73AC68E-7AC9-40A0-B278-541D1082CF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81300"/>
            <a:ext cx="2952750" cy="2571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0A0A0A"/>
                </a:solidFill>
                <a:latin typeface="Malgun Gothic"/>
                <a:ea typeface="Malgun Gothic"/>
                <a:cs typeface="Malgun Gothic"/>
              </a:defRPr>
            </a:pPr>
            <a:r>
              <a:rPr sz="1800" b="0">
                <a:solidFill>
                  <a:srgbClr val="0A0A0A"/>
                </a:solidFill>
                <a:latin typeface="Malgun Gothic"/>
                <a:ea typeface="Malgun Gothic"/>
                <a:cs typeface="Malgun Gothic"/>
              </a:rPr>
              <a:t>• 빈 UDP burst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800" b="0">
                <a:solidFill>
                  <a:srgbClr val="0A0A0A"/>
                </a:solidFill>
                <a:latin typeface="Malgun Gothic"/>
                <a:ea typeface="Malgun Gothic"/>
                <a:cs typeface="Malgun Gothic"/>
              </a:defRPr>
            </a:pPr>
            <a:r>
              <a:rPr sz="1800" b="0">
                <a:solidFill>
                  <a:srgbClr val="0A0A0A"/>
                </a:solidFill>
                <a:latin typeface="Malgun Gothic"/>
                <a:ea typeface="Malgun Gothic"/>
                <a:cs typeface="Malgun Gothic"/>
              </a:rPr>
              <a:t>• ICMP Type 3 / Code 3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800" b="0">
                <a:solidFill>
                  <a:srgbClr val="0A0A0A"/>
                </a:solidFill>
                <a:latin typeface="Malgun Gothic"/>
                <a:ea typeface="Malgun Gothic"/>
                <a:cs typeface="Malgun Gothic"/>
              </a:defRPr>
            </a:pPr>
            <a:r>
              <a:rPr sz="1800" b="0">
                <a:solidFill>
                  <a:srgbClr val="0A0A0A"/>
                </a:solidFill>
                <a:latin typeface="Malgun Gothic"/>
                <a:ea typeface="Malgun Gothic"/>
                <a:cs typeface="Malgun Gothic"/>
              </a:rPr>
              <a:t>• ACK / RST burst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800" b="0">
                <a:solidFill>
                  <a:srgbClr val="0A0A0A"/>
                </a:solidFill>
                <a:latin typeface="Malgun Gothic"/>
                <a:ea typeface="Malgun Gothic"/>
                <a:cs typeface="Malgun Gothic"/>
              </a:defRPr>
            </a:pPr>
            <a:r>
              <a:rPr sz="1800" b="0">
                <a:solidFill>
                  <a:srgbClr val="0A0A0A"/>
                </a:solidFill>
                <a:latin typeface="Malgun Gothic"/>
                <a:ea typeface="Malgun Gothic"/>
                <a:cs typeface="Malgun Gothic"/>
              </a:rPr>
              <a:t>• POST /sdk 맥락</a:t>
            </a:r>
          </a:p>
        </p:txBody>
      </p:sp>
      <p:sp>
        <p:nvSpPr>
          <p:cNvPr id="12" name="deploy-3">
            <a:extLst xmlns:a="http://schemas.openxmlformats.org/drawingml/2006/main">
              <a:ext uri="{FF2B5EF4-FFF2-40B4-BE49-F238E27FC236}">
                <a16:creationId xmlns:a16="http://schemas.microsoft.com/office/drawing/2014/main" id="{F004C83C-D650-48D8-910C-85EFB74504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8650" y="1809750"/>
            <a:ext cx="3543300" cy="390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DE9D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deploy-3-head">
            <a:extLst xmlns:a="http://schemas.openxmlformats.org/drawingml/2006/main">
              <a:ext uri="{FF2B5EF4-FFF2-40B4-BE49-F238E27FC236}">
                <a16:creationId xmlns:a16="http://schemas.microsoft.com/office/drawing/2014/main" id="{34D6B3D5-C119-4743-9F43-24BA5A26AB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96300" y="2076450"/>
            <a:ext cx="3048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47A3D"/>
                </a:solidFill>
                <a:latin typeface="Malgun Gothic"/>
                <a:ea typeface="Malgun Gothic"/>
                <a:cs typeface="Malgun Gothic"/>
              </a:defRPr>
            </a:pPr>
            <a:r>
              <a:rPr sz="2250" b="1">
                <a:solidFill>
                  <a:srgbClr val="F47A3D"/>
                </a:solidFill>
                <a:latin typeface="Malgun Gothic"/>
                <a:ea typeface="Malgun Gothic"/>
                <a:cs typeface="Malgun Gothic"/>
              </a:rPr>
              <a:t>집중 검증</a:t>
            </a:r>
          </a:p>
        </p:txBody>
      </p:sp>
      <p:sp>
        <p:nvSpPr>
          <p:cNvPr id="14" name="deploy-3-body">
            <a:extLst xmlns:a="http://schemas.openxmlformats.org/drawingml/2006/main">
              <a:ext uri="{FF2B5EF4-FFF2-40B4-BE49-F238E27FC236}">
                <a16:creationId xmlns:a16="http://schemas.microsoft.com/office/drawing/2014/main" id="{E08AC749-4ECE-4595-8B88-2BA3135AC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96300" y="2781300"/>
            <a:ext cx="295275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0A0A0A"/>
                </a:solidFill>
                <a:latin typeface="Malgun Gothic"/>
                <a:ea typeface="Malgun Gothic"/>
                <a:cs typeface="Malgun Gothic"/>
              </a:defRPr>
            </a:pPr>
            <a:r>
              <a:rPr sz="1800" b="0">
                <a:solidFill>
                  <a:srgbClr val="0A0A0A"/>
                </a:solidFill>
                <a:latin typeface="Malgun Gothic"/>
                <a:ea typeface="Malgun Gothic"/>
                <a:cs typeface="Malgun Gothic"/>
              </a:rPr>
              <a:t>• IP dsize:0 광범위 탐지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800" b="0">
                <a:solidFill>
                  <a:srgbClr val="0A0A0A"/>
                </a:solidFill>
                <a:latin typeface="Malgun Gothic"/>
                <a:ea typeface="Malgun Gothic"/>
                <a:cs typeface="Malgun Gothic"/>
              </a:defRPr>
            </a:pPr>
            <a:r>
              <a:rPr sz="1800" b="0">
                <a:solidFill>
                  <a:srgbClr val="0A0A0A"/>
                </a:solidFill>
                <a:latin typeface="Malgun Gothic"/>
                <a:ea typeface="Malgun Gothic"/>
                <a:cs typeface="Malgun Gothic"/>
              </a:rPr>
              <a:t>• HTTP 400 응답 burst</a:t>
            </a:r>
          </a:p>
        </p:txBody>
      </p:sp>
      <p:sp>
        <p:nvSpPr>
          <p:cNvPr id="15" name="deploy-note">
            <a:extLst xmlns:a="http://schemas.openxmlformats.org/drawingml/2006/main">
              <a:ext uri="{FF2B5EF4-FFF2-40B4-BE49-F238E27FC236}">
                <a16:creationId xmlns:a16="http://schemas.microsoft.com/office/drawing/2014/main" id="{3ED18625-EA75-44E6-B42B-4B86C7FB15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5924550"/>
            <a:ext cx="11391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725" b="1">
                <a:solidFill>
                  <a:srgbClr val="0A0A0A"/>
                </a:solidFill>
                <a:latin typeface="Malgun Gothic"/>
                <a:ea typeface="Malgun Gothic"/>
                <a:cs typeface="Malgun Gothic"/>
              </a:defRPr>
            </a:pPr>
            <a:r>
              <a:rPr sz="1725" b="1">
                <a:solidFill>
                  <a:srgbClr val="0A0A0A"/>
                </a:solidFill>
                <a:latin typeface="Malgun Gothic"/>
                <a:ea typeface="Malgun Gothic"/>
                <a:cs typeface="Malgun Gothic"/>
              </a:rPr>
              <a:t>모든 룰이 TRUE여도 운영 신뢰도는 다르다. 차단은 고유 시그니처부터, 나머지는 Alert 기준선을 먼저 수집한다.</a:t>
            </a:r>
          </a:p>
        </p:txBody>
      </p:sp>
    </p:spTree>
    <p:extLst>
      <p:ext uri="{BB962C8B-B14F-4D97-AF65-F5344CB8AC3E}">
        <p14:creationId xmlns:p14="http://schemas.microsoft.com/office/powerpoint/2010/main" val="419149326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close-kicker">
            <a:extLst xmlns:a="http://schemas.openxmlformats.org/drawingml/2006/main">
              <a:ext uri="{FF2B5EF4-FFF2-40B4-BE49-F238E27FC236}">
                <a16:creationId xmlns:a16="http://schemas.microsoft.com/office/drawing/2014/main" id="{825ACB74-ED86-406C-9329-8D93FB4522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400050"/>
            <a:ext cx="2857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D8DFF"/>
                </a:solidFill>
                <a:latin typeface="Malgun Gothic"/>
                <a:ea typeface="Malgun Gothic"/>
                <a:cs typeface="Malgun Gothic"/>
              </a:defRPr>
            </a:pPr>
            <a:r>
              <a:rPr sz="1500" b="1">
                <a:solidFill>
                  <a:srgbClr val="3D8DFF"/>
                </a:solidFill>
                <a:latin typeface="Malgun Gothic"/>
                <a:ea typeface="Malgun Gothic"/>
                <a:cs typeface="Malgun Gothic"/>
              </a:rPr>
              <a:t>FINAL TAKEAWAY</a:t>
            </a:r>
          </a:p>
        </p:txBody>
      </p:sp>
      <p:sp>
        <p:nvSpPr>
          <p:cNvPr id="2" name="close-title">
            <a:extLst xmlns:a="http://schemas.openxmlformats.org/drawingml/2006/main">
              <a:ext uri="{FF2B5EF4-FFF2-40B4-BE49-F238E27FC236}">
                <a16:creationId xmlns:a16="http://schemas.microsoft.com/office/drawing/2014/main" id="{EABF6439-523F-4BA3-8F68-130D06685A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1466850"/>
            <a:ext cx="10096500" cy="1866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4800" b="1">
                <a:solidFill>
                  <a:srgbClr val="0A0A0A"/>
                </a:solidFill>
                <a:latin typeface="Malgun Gothic"/>
                <a:ea typeface="Malgun Gothic"/>
                <a:cs typeface="Malgun Gothic"/>
              </a:defRPr>
            </a:pPr>
            <a:r>
              <a:rPr sz="4800" b="1">
                <a:solidFill>
                  <a:srgbClr val="0A0A0A"/>
                </a:solidFill>
                <a:latin typeface="Malgun Gothic"/>
                <a:ea typeface="Malgun Gothic"/>
                <a:cs typeface="Malgun Gothic"/>
              </a:rPr>
              <a:t>고유 payload는 차단 후보,</a:t>
            </a:r>
          </a:p>
          <a:p xmlns:a="http://schemas.openxmlformats.org/drawingml/2006/main">
            <a:pPr algn="l">
              <a:defRPr sz="4800" b="1">
                <a:solidFill>
                  <a:srgbClr val="0A0A0A"/>
                </a:solidFill>
                <a:latin typeface="Malgun Gothic"/>
                <a:ea typeface="Malgun Gothic"/>
                <a:cs typeface="Malgun Gothic"/>
              </a:defRPr>
            </a:pPr>
            <a:r>
              <a:rPr sz="4800" b="1">
                <a:solidFill>
                  <a:srgbClr val="0A0A0A"/>
                </a:solidFill>
                <a:latin typeface="Malgun Gothic"/>
                <a:ea typeface="Malgun Gothic"/>
                <a:cs typeface="Malgun Gothic"/>
              </a:rPr>
              <a:t>반복 응답은 상관분석 신호</a:t>
            </a:r>
          </a:p>
        </p:txBody>
      </p:sp>
      <p:sp>
        <p:nvSpPr>
          <p:cNvPr id="3" name="close-accent">
            <a:extLst xmlns:a="http://schemas.openxmlformats.org/drawingml/2006/main">
              <a:ext uri="{FF2B5EF4-FFF2-40B4-BE49-F238E27FC236}">
                <a16:creationId xmlns:a16="http://schemas.microsoft.com/office/drawing/2014/main" id="{AFFC0004-1DA5-453F-BD23-D96A423A3D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3771900"/>
            <a:ext cx="30480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D8DFF"/>
          </a:solidFill>
          <a:ln xmlns:a="http://schemas.openxmlformats.org/drawingml/2006/main" w="0">
            <a:solidFill>
              <a:srgbClr val="3D8DFF"/>
            </a:solidFill>
            <a:prstDash val="solid"/>
          </a:ln>
        </p:spPr>
      </p:sp>
      <p:sp>
        <p:nvSpPr>
          <p:cNvPr id="4" name="close-actions">
            <a:extLst xmlns:a="http://schemas.openxmlformats.org/drawingml/2006/main">
              <a:ext uri="{FF2B5EF4-FFF2-40B4-BE49-F238E27FC236}">
                <a16:creationId xmlns:a16="http://schemas.microsoft.com/office/drawing/2014/main" id="{E0519EAD-E354-49B7-8825-3621B84796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4305300"/>
            <a:ext cx="8953500" cy="1409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A0A0A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 b="1">
                <a:solidFill>
                  <a:srgbClr val="0A0A0A"/>
                </a:solidFill>
                <a:latin typeface="Malgun Gothic"/>
                <a:ea typeface="Malgun Gothic"/>
                <a:cs typeface="Malgun Gothic"/>
              </a:rPr>
              <a:t>1  강한 시그니처 3개 우선 배포</a:t>
            </a:r>
          </a:p>
          <a:p xmlns:a="http://schemas.openxmlformats.org/drawingml/2006/main">
            <a:pPr algn="l">
              <a:defRPr sz="2025" b="1">
                <a:solidFill>
                  <a:srgbClr val="0A0A0A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 b="1">
                <a:solidFill>
                  <a:srgbClr val="0A0A0A"/>
                </a:solidFill>
                <a:latin typeface="Malgun Gothic"/>
                <a:ea typeface="Malgun Gothic"/>
                <a:cs typeface="Malgun Gothic"/>
              </a:rPr>
              <a:t>2  30초·1초 임계치를 실제 트래픽으로 재조정</a:t>
            </a:r>
          </a:p>
          <a:p xmlns:a="http://schemas.openxmlformats.org/drawingml/2006/main">
            <a:pPr algn="l">
              <a:defRPr sz="2025" b="1">
                <a:solidFill>
                  <a:srgbClr val="0A0A0A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 b="1">
                <a:solidFill>
                  <a:srgbClr val="0A0A0A"/>
                </a:solidFill>
                <a:latin typeface="Malgun Gothic"/>
                <a:ea typeface="Malgun Gothic"/>
                <a:cs typeface="Malgun Gothic"/>
              </a:rPr>
              <a:t>3  요청과 ICMP/RST/400 응답을 같은 사건으로 묶기</a:t>
            </a:r>
          </a:p>
        </p:txBody>
      </p:sp>
      <p:sp>
        <p:nvSpPr>
          <p:cNvPr id="5" name="close-formula">
            <a:extLst xmlns:a="http://schemas.openxmlformats.org/drawingml/2006/main">
              <a:ext uri="{FF2B5EF4-FFF2-40B4-BE49-F238E27FC236}">
                <a16:creationId xmlns:a16="http://schemas.microsoft.com/office/drawing/2014/main" id="{ED7A3181-08B5-42AE-B7BD-E5CA6CC55D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6019800"/>
            <a:ext cx="51244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650" b="1">
                <a:solidFill>
                  <a:srgbClr val="5E6570"/>
                </a:solidFill>
                <a:latin typeface="Malgun Gothic"/>
                <a:ea typeface="Malgun Gothic"/>
                <a:cs typeface="Malgun Gothic"/>
              </a:defRPr>
            </a:pPr>
            <a:r>
              <a:rPr sz="1650" b="1">
                <a:solidFill>
                  <a:srgbClr val="5E6570"/>
                </a:solidFill>
                <a:latin typeface="Malgun Gothic"/>
                <a:ea typeface="Malgun Gothic"/>
                <a:cs typeface="Malgun Gothic"/>
              </a:rPr>
              <a:t>탐지 정확도 = 특이도 × 시간창 × 방향성</a:t>
            </a:r>
          </a:p>
        </p:txBody>
      </p:sp>
    </p:spTree>
    <p:extLst>
      <p:ext uri="{BB962C8B-B14F-4D97-AF65-F5344CB8AC3E}">
        <p14:creationId xmlns:p14="http://schemas.microsoft.com/office/powerpoint/2010/main" val="1466771628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kicker-11">
            <a:extLst xmlns:a="http://schemas.openxmlformats.org/drawingml/2006/main">
              <a:ext uri="{FF2B5EF4-FFF2-40B4-BE49-F238E27FC236}">
                <a16:creationId xmlns:a16="http://schemas.microsoft.com/office/drawing/2014/main" id="{519F73EE-1850-4B49-9F58-4D4A4D34A4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323850"/>
            <a:ext cx="4286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3D8DFF"/>
                </a:solidFill>
                <a:latin typeface="Malgun Gothic"/>
                <a:ea typeface="Malgun Gothic"/>
                <a:cs typeface="Malgun Gothic"/>
              </a:defRPr>
            </a:pPr>
            <a:r>
              <a:rPr sz="1350" b="1">
                <a:solidFill>
                  <a:srgbClr val="3D8DFF"/>
                </a:solidFill>
                <a:latin typeface="Malgun Gothic"/>
                <a:ea typeface="Malgun Gothic"/>
                <a:cs typeface="Malgun Gothic"/>
              </a:rPr>
              <a:t>APPENDIX · SURICATA</a:t>
            </a:r>
          </a:p>
        </p:txBody>
      </p:sp>
      <p:sp>
        <p:nvSpPr>
          <p:cNvPr id="2" name="title-11">
            <a:extLst xmlns:a="http://schemas.openxmlformats.org/drawingml/2006/main">
              <a:ext uri="{FF2B5EF4-FFF2-40B4-BE49-F238E27FC236}">
                <a16:creationId xmlns:a16="http://schemas.microsoft.com/office/drawing/2014/main" id="{4D2CBEA9-9AF1-4AF7-BB7B-2EBB4D31AD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647700"/>
            <a:ext cx="113919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0A0A0A"/>
                </a:solidFill>
                <a:latin typeface="Malgun Gothic"/>
                <a:ea typeface="Malgun Gothic"/>
                <a:cs typeface="Malgun Gothic"/>
              </a:defRPr>
            </a:pPr>
            <a:r>
              <a:rPr sz="3600" b="1">
                <a:solidFill>
                  <a:srgbClr val="0A0A0A"/>
                </a:solidFill>
                <a:latin typeface="Malgun Gothic"/>
                <a:ea typeface="Malgun Gothic"/>
                <a:cs typeface="Malgun Gothic"/>
              </a:rPr>
              <a:t>부록 A. UDP 탐지 룰 예시</a:t>
            </a:r>
          </a:p>
        </p:txBody>
      </p:sp>
      <p:cxnSp>
        <p:nvCxnSpPr>
          <p:cNvPr id="20" name="rule-42-151"/>
          <p:cNvCxnSpPr/>
          <p:nvPr/>
        </p:nvCxnSpPr>
        <p:spPr>
          <a:xfrm xmlns:a="http://schemas.openxmlformats.org/drawingml/2006/main">
            <a:off x="400050" y="1438275"/>
            <a:ext cx="11391900" cy="95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B8BCC4"/>
            </a:solidFill>
            <a:prstDash val="solid"/>
          </a:ln>
        </p:spPr>
      </p:cxnSp>
      <p:sp>
        <p:nvSpPr>
          <p:cNvPr id="4" name="footer-label-11">
            <a:extLst xmlns:a="http://schemas.openxmlformats.org/drawingml/2006/main">
              <a:ext uri="{FF2B5EF4-FFF2-40B4-BE49-F238E27FC236}">
                <a16:creationId xmlns:a16="http://schemas.microsoft.com/office/drawing/2014/main" id="{93C387A3-8492-488B-9EBF-931BC65F79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6419850"/>
            <a:ext cx="4000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5E6570"/>
                </a:solidFill>
                <a:latin typeface="Malgun Gothic"/>
                <a:ea typeface="Malgun Gothic"/>
                <a:cs typeface="Malgun Gothic"/>
              </a:defRPr>
            </a:pPr>
            <a:r>
              <a:rPr sz="975" b="0">
                <a:solidFill>
                  <a:srgbClr val="5E6570"/>
                </a:solidFill>
                <a:latin typeface="Malgun Gothic"/>
                <a:ea typeface="Malgun Gothic"/>
                <a:cs typeface="Malgun Gothic"/>
              </a:rPr>
              <a:t>NMAP SCAN DETECTION</a:t>
            </a:r>
          </a:p>
        </p:txBody>
      </p:sp>
      <p:sp>
        <p:nvSpPr>
          <p:cNvPr id="5" name="footer-num-11">
            <a:extLst xmlns:a="http://schemas.openxmlformats.org/drawingml/2006/main">
              <a:ext uri="{FF2B5EF4-FFF2-40B4-BE49-F238E27FC236}">
                <a16:creationId xmlns:a16="http://schemas.microsoft.com/office/drawing/2014/main" id="{185895DC-0319-4BAD-BD27-56D1B8604F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9850"/>
            <a:ext cx="6477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975" b="0">
                <a:solidFill>
                  <a:srgbClr val="5E6570"/>
                </a:solidFill>
                <a:latin typeface="Malgun Gothic"/>
                <a:ea typeface="Malgun Gothic"/>
                <a:cs typeface="Malgun Gothic"/>
              </a:defRPr>
            </a:pPr>
            <a:r>
              <a:rPr sz="975" b="0">
                <a:solidFill>
                  <a:srgbClr val="5E6570"/>
                </a:solidFill>
                <a:latin typeface="Malgun Gothic"/>
                <a:ea typeface="Malgun Gothic"/>
                <a:cs typeface="Malgun Gothic"/>
              </a:rPr>
              <a:t>11</a:t>
            </a:r>
          </a:p>
        </p:txBody>
      </p:sp>
      <p:sp>
        <p:nvSpPr>
          <p:cNvPr id="6" name="udp-code-1-bg">
            <a:extLst xmlns:a="http://schemas.openxmlformats.org/drawingml/2006/main">
              <a:ext uri="{FF2B5EF4-FFF2-40B4-BE49-F238E27FC236}">
                <a16:creationId xmlns:a16="http://schemas.microsoft.com/office/drawing/2014/main" id="{B4C014F0-6219-4682-9DA8-FF83956472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1733550"/>
            <a:ext cx="11391900" cy="1200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5F6"/>
          </a:solidFill>
          <a:ln xmlns:a="http://schemas.openxmlformats.org/drawingml/2006/main" w="9525">
            <a:solidFill>
              <a:srgbClr val="B8BCC4"/>
            </a:solidFill>
            <a:prstDash val="solid"/>
          </a:ln>
        </p:spPr>
      </p:sp>
      <p:sp>
        <p:nvSpPr>
          <p:cNvPr id="7" name="udp-code-1-bar">
            <a:extLst xmlns:a="http://schemas.openxmlformats.org/drawingml/2006/main">
              <a:ext uri="{FF2B5EF4-FFF2-40B4-BE49-F238E27FC236}">
                <a16:creationId xmlns:a16="http://schemas.microsoft.com/office/drawing/2014/main" id="{2185E6B2-990D-4806-AB61-E127A92207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1733550"/>
            <a:ext cx="76200" cy="1200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D8DFF"/>
          </a:solidFill>
          <a:ln xmlns:a="http://schemas.openxmlformats.org/drawingml/2006/main" w="0">
            <a:solidFill>
              <a:srgbClr val="3D8DFF"/>
            </a:solidFill>
            <a:prstDash val="solid"/>
          </a:ln>
        </p:spPr>
      </p:sp>
      <p:sp>
        <p:nvSpPr>
          <p:cNvPr id="8" name="udp-code-1-title">
            <a:extLst xmlns:a="http://schemas.openxmlformats.org/drawingml/2006/main">
              <a:ext uri="{FF2B5EF4-FFF2-40B4-BE49-F238E27FC236}">
                <a16:creationId xmlns:a16="http://schemas.microsoft.com/office/drawing/2014/main" id="{128F5515-4490-4C0A-AE6E-D1254C5777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05000"/>
            <a:ext cx="10934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3D8DFF"/>
                </a:solidFill>
                <a:latin typeface="Malgun Gothic"/>
                <a:ea typeface="Malgun Gothic"/>
                <a:cs typeface="Malgun Gothic"/>
              </a:defRPr>
            </a:pPr>
            <a:r>
              <a:rPr sz="1650" b="1">
                <a:solidFill>
                  <a:srgbClr val="3D8DFF"/>
                </a:solidFill>
                <a:latin typeface="Malgun Gothic"/>
                <a:ea typeface="Malgun Gothic"/>
                <a:cs typeface="Malgun Gothic"/>
              </a:rPr>
              <a:t>1) 빈 UDP 반복 · SID 3001021</a:t>
            </a:r>
          </a:p>
        </p:txBody>
      </p:sp>
      <p:sp>
        <p:nvSpPr>
          <p:cNvPr id="9" name="udp-code-1-code">
            <a:extLst xmlns:a="http://schemas.openxmlformats.org/drawingml/2006/main">
              <a:ext uri="{FF2B5EF4-FFF2-40B4-BE49-F238E27FC236}">
                <a16:creationId xmlns:a16="http://schemas.microsoft.com/office/drawing/2014/main" id="{2E115D5C-4F76-4A55-BBEF-0ED022D9A0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266950"/>
            <a:ext cx="109347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6032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222222"/>
                </a:solidFill>
                <a:latin typeface="Consolas"/>
                <a:ea typeface="Consolas"/>
                <a:cs typeface="Consolas"/>
              </a:defRPr>
            </a:pPr>
            <a:r>
              <a:rPr sz="1575" b="0">
                <a:solidFill>
                  <a:srgbClr val="222222"/>
                </a:solidFill>
                <a:latin typeface="Consolas"/>
                <a:ea typeface="Consolas"/>
                <a:cs typeface="Consolas"/>
              </a:rPr>
              <a:t>alert udp any any -&gt; any any (</a:t>
            </a:r>
          </a:p>
          <a:p xmlns:a="http://schemas.openxmlformats.org/drawingml/2006/main">
            <a:pPr algn="l">
              <a:defRPr sz="1575" b="0">
                <a:solidFill>
                  <a:srgbClr val="222222"/>
                </a:solidFill>
                <a:latin typeface="Consolas"/>
                <a:ea typeface="Consolas"/>
                <a:cs typeface="Consolas"/>
              </a:defRPr>
            </a:pPr>
            <a:r>
              <a:rPr sz="1575" b="0">
                <a:solidFill>
                  <a:srgbClr val="222222"/>
                </a:solidFill>
                <a:latin typeface="Consolas"/>
                <a:ea typeface="Consolas"/>
                <a:cs typeface="Consolas"/>
              </a:rPr>
              <a:t> dsize:0; detection_filter:track by_src,count 10,seconds 30; sid:3001021; rev:1;)</a:t>
            </a:r>
          </a:p>
        </p:txBody>
      </p:sp>
      <p:sp>
        <p:nvSpPr>
          <p:cNvPr id="10" name="udp-code-2-bg">
            <a:extLst xmlns:a="http://schemas.openxmlformats.org/drawingml/2006/main">
              <a:ext uri="{FF2B5EF4-FFF2-40B4-BE49-F238E27FC236}">
                <a16:creationId xmlns:a16="http://schemas.microsoft.com/office/drawing/2014/main" id="{610ABE1D-6616-4545-BF4A-D48D1AAFBD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3105150"/>
            <a:ext cx="11391900" cy="1543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5F6"/>
          </a:solidFill>
          <a:ln xmlns:a="http://schemas.openxmlformats.org/drawingml/2006/main" w="9525">
            <a:solidFill>
              <a:srgbClr val="B8BCC4"/>
            </a:solidFill>
            <a:prstDash val="solid"/>
          </a:ln>
        </p:spPr>
      </p:sp>
      <p:sp>
        <p:nvSpPr>
          <p:cNvPr id="11" name="udp-code-2-bar">
            <a:extLst xmlns:a="http://schemas.openxmlformats.org/drawingml/2006/main">
              <a:ext uri="{FF2B5EF4-FFF2-40B4-BE49-F238E27FC236}">
                <a16:creationId xmlns:a16="http://schemas.microsoft.com/office/drawing/2014/main" id="{9F8309EF-B87E-454E-85B8-B86615EDC1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3105150"/>
            <a:ext cx="76200" cy="1543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865B"/>
          </a:solidFill>
          <a:ln xmlns:a="http://schemas.openxmlformats.org/drawingml/2006/main" w="0">
            <a:solidFill>
              <a:srgbClr val="14865B"/>
            </a:solidFill>
            <a:prstDash val="solid"/>
          </a:ln>
        </p:spPr>
      </p:sp>
      <p:sp>
        <p:nvSpPr>
          <p:cNvPr id="12" name="udp-code-2-title">
            <a:extLst xmlns:a="http://schemas.openxmlformats.org/drawingml/2006/main">
              <a:ext uri="{FF2B5EF4-FFF2-40B4-BE49-F238E27FC236}">
                <a16:creationId xmlns:a16="http://schemas.microsoft.com/office/drawing/2014/main" id="{F728B8D6-4B19-453E-A715-FBBFD8880D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276600"/>
            <a:ext cx="10934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4865B"/>
                </a:solidFill>
                <a:latin typeface="Malgun Gothic"/>
                <a:ea typeface="Malgun Gothic"/>
                <a:cs typeface="Malgun Gothic"/>
              </a:defRPr>
            </a:pPr>
            <a:r>
              <a:rPr sz="1650" b="1">
                <a:solidFill>
                  <a:srgbClr val="14865B"/>
                </a:solidFill>
                <a:latin typeface="Malgun Gothic"/>
                <a:ea typeface="Malgun Gothic"/>
                <a:cs typeface="Malgun Gothic"/>
              </a:rPr>
              <a:t>2) Nmap 고정 40-byte payload · SID 3001022</a:t>
            </a:r>
          </a:p>
        </p:txBody>
      </p:sp>
      <p:sp>
        <p:nvSpPr>
          <p:cNvPr id="13" name="udp-code-2-code">
            <a:extLst xmlns:a="http://schemas.openxmlformats.org/drawingml/2006/main">
              <a:ext uri="{FF2B5EF4-FFF2-40B4-BE49-F238E27FC236}">
                <a16:creationId xmlns:a16="http://schemas.microsoft.com/office/drawing/2014/main" id="{76088269-5057-42FC-83B6-1887B89291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38550"/>
            <a:ext cx="109347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373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222222"/>
                </a:solidFill>
                <a:latin typeface="Consolas"/>
                <a:ea typeface="Consolas"/>
                <a:cs typeface="Consolas"/>
              </a:defRPr>
            </a:pPr>
            <a:r>
              <a:rPr sz="1575" b="0">
                <a:solidFill>
                  <a:srgbClr val="222222"/>
                </a:solidFill>
                <a:latin typeface="Consolas"/>
                <a:ea typeface="Consolas"/>
                <a:cs typeface="Consolas"/>
              </a:rPr>
              <a:t>alert udp any any -&gt; any any ( dsize:40;</a:t>
            </a:r>
          </a:p>
          <a:p xmlns:a="http://schemas.openxmlformats.org/drawingml/2006/main">
            <a:pPr algn="l">
              <a:defRPr sz="1575" b="0">
                <a:solidFill>
                  <a:srgbClr val="222222"/>
                </a:solidFill>
                <a:latin typeface="Consolas"/>
                <a:ea typeface="Consolas"/>
                <a:cs typeface="Consolas"/>
              </a:defRPr>
            </a:pPr>
            <a:r>
              <a:rPr sz="1575" b="0">
                <a:solidFill>
                  <a:srgbClr val="222222"/>
                </a:solidFill>
                <a:latin typeface="Consolas"/>
                <a:ea typeface="Consolas"/>
                <a:cs typeface="Consolas"/>
              </a:rPr>
              <a:t> content:"|3E EC E3 CA 00 00 00 00 00 00 00 02 00 BC 61 4E 00 00 00 00 00 00 00 00 00 00 00 00 00 00 00 00 00 00 00 00 00 00 00 00|";</a:t>
            </a:r>
          </a:p>
          <a:p xmlns:a="http://schemas.openxmlformats.org/drawingml/2006/main">
            <a:pPr algn="l">
              <a:defRPr sz="1575" b="0">
                <a:solidFill>
                  <a:srgbClr val="222222"/>
                </a:solidFill>
                <a:latin typeface="Consolas"/>
                <a:ea typeface="Consolas"/>
                <a:cs typeface="Consolas"/>
              </a:defRPr>
            </a:pPr>
            <a:r>
              <a:rPr sz="1575" b="0">
                <a:solidFill>
                  <a:srgbClr val="222222"/>
                </a:solidFill>
                <a:latin typeface="Consolas"/>
                <a:ea typeface="Consolas"/>
                <a:cs typeface="Consolas"/>
              </a:rPr>
              <a:t> offset:0; depth:40; detection_filter:track by_src,count 10,seconds 30; sid:3001022; rev:1;)</a:t>
            </a:r>
          </a:p>
        </p:txBody>
      </p:sp>
      <p:sp>
        <p:nvSpPr>
          <p:cNvPr id="14" name="udp-code-3-bg">
            <a:extLst xmlns:a="http://schemas.openxmlformats.org/drawingml/2006/main">
              <a:ext uri="{FF2B5EF4-FFF2-40B4-BE49-F238E27FC236}">
                <a16:creationId xmlns:a16="http://schemas.microsoft.com/office/drawing/2014/main" id="{444ADFAC-1A09-47A9-8733-39C0F50511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4819650"/>
            <a:ext cx="11391900" cy="1200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5F6"/>
          </a:solidFill>
          <a:ln xmlns:a="http://schemas.openxmlformats.org/drawingml/2006/main" w="9525">
            <a:solidFill>
              <a:srgbClr val="B8BCC4"/>
            </a:solidFill>
            <a:prstDash val="solid"/>
          </a:ln>
        </p:spPr>
      </p:sp>
      <p:sp>
        <p:nvSpPr>
          <p:cNvPr id="15" name="udp-code-3-bar">
            <a:extLst xmlns:a="http://schemas.openxmlformats.org/drawingml/2006/main">
              <a:ext uri="{FF2B5EF4-FFF2-40B4-BE49-F238E27FC236}">
                <a16:creationId xmlns:a16="http://schemas.microsoft.com/office/drawing/2014/main" id="{3F856263-9C03-4403-9598-2398C831DC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4819650"/>
            <a:ext cx="76200" cy="1200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7A3D"/>
          </a:solidFill>
          <a:ln xmlns:a="http://schemas.openxmlformats.org/drawingml/2006/main" w="0">
            <a:solidFill>
              <a:srgbClr val="F47A3D"/>
            </a:solidFill>
            <a:prstDash val="solid"/>
          </a:ln>
        </p:spPr>
      </p:sp>
      <p:sp>
        <p:nvSpPr>
          <p:cNvPr id="16" name="udp-code-3-title">
            <a:extLst xmlns:a="http://schemas.openxmlformats.org/drawingml/2006/main">
              <a:ext uri="{FF2B5EF4-FFF2-40B4-BE49-F238E27FC236}">
                <a16:creationId xmlns:a16="http://schemas.microsoft.com/office/drawing/2014/main" id="{13CB10C5-6ECF-45DF-B6B7-C53B4CDB0A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991100"/>
            <a:ext cx="10934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F47A3D"/>
                </a:solidFill>
                <a:latin typeface="Malgun Gothic"/>
                <a:ea typeface="Malgun Gothic"/>
                <a:cs typeface="Malgun Gothic"/>
              </a:defRPr>
            </a:pPr>
            <a:r>
              <a:rPr sz="1650" b="1">
                <a:solidFill>
                  <a:srgbClr val="F47A3D"/>
                </a:solidFill>
                <a:latin typeface="Malgun Gothic"/>
                <a:ea typeface="Malgun Gothic"/>
                <a:cs typeface="Malgun Gothic"/>
              </a:rPr>
              <a:t>3) ICMP Destination Port Unreachable · SID 3001023</a:t>
            </a:r>
          </a:p>
        </p:txBody>
      </p:sp>
      <p:sp>
        <p:nvSpPr>
          <p:cNvPr id="17" name="udp-code-3-code">
            <a:extLst xmlns:a="http://schemas.openxmlformats.org/drawingml/2006/main">
              <a:ext uri="{FF2B5EF4-FFF2-40B4-BE49-F238E27FC236}">
                <a16:creationId xmlns:a16="http://schemas.microsoft.com/office/drawing/2014/main" id="{440C9AB3-21DC-48E2-8E90-125E26E41C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353050"/>
            <a:ext cx="109347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6032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222222"/>
                </a:solidFill>
                <a:latin typeface="Consolas"/>
                <a:ea typeface="Consolas"/>
                <a:cs typeface="Consolas"/>
              </a:defRPr>
            </a:pPr>
            <a:r>
              <a:rPr sz="1575" b="0">
                <a:solidFill>
                  <a:srgbClr val="222222"/>
                </a:solidFill>
                <a:latin typeface="Consolas"/>
                <a:ea typeface="Consolas"/>
                <a:cs typeface="Consolas"/>
              </a:rPr>
              <a:t>alert icmp any any -&gt; any any (</a:t>
            </a:r>
          </a:p>
          <a:p xmlns:a="http://schemas.openxmlformats.org/drawingml/2006/main">
            <a:pPr algn="l">
              <a:defRPr sz="1575" b="0">
                <a:solidFill>
                  <a:srgbClr val="222222"/>
                </a:solidFill>
                <a:latin typeface="Consolas"/>
                <a:ea typeface="Consolas"/>
                <a:cs typeface="Consolas"/>
              </a:defRPr>
            </a:pPr>
            <a:r>
              <a:rPr sz="1575" b="0">
                <a:solidFill>
                  <a:srgbClr val="222222"/>
                </a:solidFill>
                <a:latin typeface="Consolas"/>
                <a:ea typeface="Consolas"/>
                <a:cs typeface="Consolas"/>
              </a:rPr>
              <a:t> itype:3; icode:3; detection_filter:track by_dst,count 10,seconds 30; sid:3001023; rev:1;)</a:t>
            </a:r>
          </a:p>
        </p:txBody>
      </p:sp>
    </p:spTree>
    <p:extLst>
      <p:ext uri="{BB962C8B-B14F-4D97-AF65-F5344CB8AC3E}">
        <p14:creationId xmlns:p14="http://schemas.microsoft.com/office/powerpoint/2010/main" val="1017086693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kicker-12">
            <a:extLst xmlns:a="http://schemas.openxmlformats.org/drawingml/2006/main">
              <a:ext uri="{FF2B5EF4-FFF2-40B4-BE49-F238E27FC236}">
                <a16:creationId xmlns:a16="http://schemas.microsoft.com/office/drawing/2014/main" id="{479F59EE-2BFC-4DEA-951C-393056D431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323850"/>
            <a:ext cx="4286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3D8DFF"/>
                </a:solidFill>
                <a:latin typeface="Malgun Gothic"/>
                <a:ea typeface="Malgun Gothic"/>
                <a:cs typeface="Malgun Gothic"/>
              </a:defRPr>
            </a:pPr>
            <a:r>
              <a:rPr sz="1350" b="1">
                <a:solidFill>
                  <a:srgbClr val="3D8DFF"/>
                </a:solidFill>
                <a:latin typeface="Malgun Gothic"/>
                <a:ea typeface="Malgun Gothic"/>
                <a:cs typeface="Malgun Gothic"/>
              </a:rPr>
              <a:t>APPENDIX B · SURICATA</a:t>
            </a:r>
          </a:p>
        </p:txBody>
      </p:sp>
      <p:sp>
        <p:nvSpPr>
          <p:cNvPr id="2" name="title-12">
            <a:extLst xmlns:a="http://schemas.openxmlformats.org/drawingml/2006/main">
              <a:ext uri="{FF2B5EF4-FFF2-40B4-BE49-F238E27FC236}">
                <a16:creationId xmlns:a16="http://schemas.microsoft.com/office/drawing/2014/main" id="{B8F0B712-80ED-41B0-8A48-45CCCEBA25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647700"/>
            <a:ext cx="113919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0A0A0A"/>
                </a:solidFill>
                <a:latin typeface="Malgun Gothic"/>
                <a:ea typeface="Malgun Gothic"/>
                <a:cs typeface="Malgun Gothic"/>
              </a:defRPr>
            </a:pPr>
            <a:r>
              <a:rPr sz="3600" b="1">
                <a:solidFill>
                  <a:srgbClr val="0A0A0A"/>
                </a:solidFill>
                <a:latin typeface="Malgun Gothic"/>
                <a:ea typeface="Malgun Gothic"/>
                <a:cs typeface="Malgun Gothic"/>
              </a:rPr>
              <a:t>ACK / Window 룰 예시</a:t>
            </a:r>
          </a:p>
        </p:txBody>
      </p:sp>
      <p:cxnSp>
        <p:nvCxnSpPr>
          <p:cNvPr id="17" name="rule-42-151"/>
          <p:cNvCxnSpPr/>
          <p:nvPr/>
        </p:nvCxnSpPr>
        <p:spPr>
          <a:xfrm xmlns:a="http://schemas.openxmlformats.org/drawingml/2006/main">
            <a:off x="400050" y="1438275"/>
            <a:ext cx="11391900" cy="95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B8BCC4"/>
            </a:solidFill>
            <a:prstDash val="solid"/>
          </a:ln>
        </p:spPr>
      </p:cxnSp>
      <p:sp>
        <p:nvSpPr>
          <p:cNvPr id="4" name="footer-label-12">
            <a:extLst xmlns:a="http://schemas.openxmlformats.org/drawingml/2006/main">
              <a:ext uri="{FF2B5EF4-FFF2-40B4-BE49-F238E27FC236}">
                <a16:creationId xmlns:a16="http://schemas.microsoft.com/office/drawing/2014/main" id="{D0BE925E-A78B-43AC-9E03-95357BEDE3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6419850"/>
            <a:ext cx="4000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5E6570"/>
                </a:solidFill>
                <a:latin typeface="Malgun Gothic"/>
                <a:ea typeface="Malgun Gothic"/>
                <a:cs typeface="Malgun Gothic"/>
              </a:defRPr>
            </a:pPr>
            <a:r>
              <a:rPr sz="975" b="0">
                <a:solidFill>
                  <a:srgbClr val="5E6570"/>
                </a:solidFill>
                <a:latin typeface="Malgun Gothic"/>
                <a:ea typeface="Malgun Gothic"/>
                <a:cs typeface="Malgun Gothic"/>
              </a:rPr>
              <a:t>NMAP SCAN DETECTION</a:t>
            </a:r>
          </a:p>
        </p:txBody>
      </p:sp>
      <p:sp>
        <p:nvSpPr>
          <p:cNvPr id="5" name="footer-num-12">
            <a:extLst xmlns:a="http://schemas.openxmlformats.org/drawingml/2006/main">
              <a:ext uri="{FF2B5EF4-FFF2-40B4-BE49-F238E27FC236}">
                <a16:creationId xmlns:a16="http://schemas.microsoft.com/office/drawing/2014/main" id="{F0E2D673-6C7F-4985-B933-99B70F6B19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9850"/>
            <a:ext cx="6477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975" b="0">
                <a:solidFill>
                  <a:srgbClr val="5E6570"/>
                </a:solidFill>
                <a:latin typeface="Malgun Gothic"/>
                <a:ea typeface="Malgun Gothic"/>
                <a:cs typeface="Malgun Gothic"/>
              </a:defRPr>
            </a:pPr>
            <a:r>
              <a:rPr sz="975" b="0">
                <a:solidFill>
                  <a:srgbClr val="5E6570"/>
                </a:solidFill>
                <a:latin typeface="Malgun Gothic"/>
                <a:ea typeface="Malgun Gothic"/>
                <a:cs typeface="Malgun Gothic"/>
              </a:rPr>
              <a:t>12</a:t>
            </a:r>
          </a:p>
        </p:txBody>
      </p:sp>
      <p:sp>
        <p:nvSpPr>
          <p:cNvPr id="6" name="ack-code-1-bg">
            <a:extLst xmlns:a="http://schemas.openxmlformats.org/drawingml/2006/main">
              <a:ext uri="{FF2B5EF4-FFF2-40B4-BE49-F238E27FC236}">
                <a16:creationId xmlns:a16="http://schemas.microsoft.com/office/drawing/2014/main" id="{60508DDE-D780-4D09-B7DC-F8B098EC38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1866900"/>
            <a:ext cx="11391900" cy="1676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5F6"/>
          </a:solidFill>
          <a:ln xmlns:a="http://schemas.openxmlformats.org/drawingml/2006/main" w="9525">
            <a:solidFill>
              <a:srgbClr val="B8BCC4"/>
            </a:solidFill>
            <a:prstDash val="solid"/>
          </a:ln>
        </p:spPr>
      </p:sp>
      <p:sp>
        <p:nvSpPr>
          <p:cNvPr id="7" name="ack-code-1-bar">
            <a:extLst xmlns:a="http://schemas.openxmlformats.org/drawingml/2006/main">
              <a:ext uri="{FF2B5EF4-FFF2-40B4-BE49-F238E27FC236}">
                <a16:creationId xmlns:a16="http://schemas.microsoft.com/office/drawing/2014/main" id="{9B343D4F-79BB-48B4-B884-806BF60FC0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1866900"/>
            <a:ext cx="76200" cy="1676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D8DFF"/>
          </a:solidFill>
          <a:ln xmlns:a="http://schemas.openxmlformats.org/drawingml/2006/main" w="0">
            <a:solidFill>
              <a:srgbClr val="3D8DFF"/>
            </a:solidFill>
            <a:prstDash val="solid"/>
          </a:ln>
        </p:spPr>
      </p:sp>
      <p:sp>
        <p:nvSpPr>
          <p:cNvPr id="8" name="ack-code-1-title">
            <a:extLst xmlns:a="http://schemas.openxmlformats.org/drawingml/2006/main">
              <a:ext uri="{FF2B5EF4-FFF2-40B4-BE49-F238E27FC236}">
                <a16:creationId xmlns:a16="http://schemas.microsoft.com/office/drawing/2014/main" id="{0B470E8C-C0D3-4CF1-BD20-7A629199C4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10934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3D8DFF"/>
                </a:solidFill>
                <a:latin typeface="Malgun Gothic"/>
                <a:ea typeface="Malgun Gothic"/>
                <a:cs typeface="Malgun Gothic"/>
              </a:defRPr>
            </a:pPr>
            <a:r>
              <a:rPr sz="1650" b="1">
                <a:solidFill>
                  <a:srgbClr val="3D8DFF"/>
                </a:solidFill>
                <a:latin typeface="Malgun Gothic"/>
                <a:ea typeface="Malgun Gothic"/>
                <a:cs typeface="Malgun Gothic"/>
              </a:rPr>
              <a:t>1) ACK sweep 요청 · SID 3001041</a:t>
            </a:r>
          </a:p>
        </p:txBody>
      </p:sp>
      <p:sp>
        <p:nvSpPr>
          <p:cNvPr id="9" name="ack-code-1-code">
            <a:extLst xmlns:a="http://schemas.openxmlformats.org/drawingml/2006/main">
              <a:ext uri="{FF2B5EF4-FFF2-40B4-BE49-F238E27FC236}">
                <a16:creationId xmlns:a16="http://schemas.microsoft.com/office/drawing/2014/main" id="{C2F39FE0-4817-41F6-8A95-1D2FE27058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400300"/>
            <a:ext cx="109347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7619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222222"/>
                </a:solidFill>
                <a:latin typeface="Consolas"/>
                <a:ea typeface="Consolas"/>
                <a:cs typeface="Consolas"/>
              </a:defRPr>
            </a:pPr>
            <a:r>
              <a:rPr sz="1575" b="0">
                <a:solidFill>
                  <a:srgbClr val="222222"/>
                </a:solidFill>
                <a:latin typeface="Consolas"/>
                <a:ea typeface="Consolas"/>
                <a:cs typeface="Consolas"/>
              </a:rPr>
              <a:t>alert tcp any any -&gt; any any (</a:t>
            </a:r>
          </a:p>
          <a:p xmlns:a="http://schemas.openxmlformats.org/drawingml/2006/main">
            <a:pPr algn="l">
              <a:defRPr sz="1575" b="0">
                <a:solidFill>
                  <a:srgbClr val="222222"/>
                </a:solidFill>
                <a:latin typeface="Consolas"/>
                <a:ea typeface="Consolas"/>
                <a:cs typeface="Consolas"/>
              </a:defRPr>
            </a:pPr>
            <a:r>
              <a:rPr sz="1575" b="0">
                <a:solidFill>
                  <a:srgbClr val="222222"/>
                </a:solidFill>
                <a:latin typeface="Consolas"/>
                <a:ea typeface="Consolas"/>
                <a:cs typeface="Consolas"/>
              </a:rPr>
              <a:t> msg:"NMAP -sA/-sW suspected. Massive ACK packets occurred";</a:t>
            </a:r>
          </a:p>
          <a:p xmlns:a="http://schemas.openxmlformats.org/drawingml/2006/main">
            <a:pPr algn="l">
              <a:defRPr sz="1575" b="0">
                <a:solidFill>
                  <a:srgbClr val="222222"/>
                </a:solidFill>
                <a:latin typeface="Consolas"/>
                <a:ea typeface="Consolas"/>
                <a:cs typeface="Consolas"/>
              </a:defRPr>
            </a:pPr>
            <a:r>
              <a:rPr sz="1575" b="0">
                <a:solidFill>
                  <a:srgbClr val="222222"/>
                </a:solidFill>
                <a:latin typeface="Consolas"/>
                <a:ea typeface="Consolas"/>
                <a:cs typeface="Consolas"/>
              </a:rPr>
              <a:t> flags:A; detection_filter:track by_src,count 100,seconds 1;</a:t>
            </a:r>
          </a:p>
          <a:p xmlns:a="http://schemas.openxmlformats.org/drawingml/2006/main">
            <a:pPr algn="l">
              <a:defRPr sz="1575" b="0">
                <a:solidFill>
                  <a:srgbClr val="222222"/>
                </a:solidFill>
                <a:latin typeface="Consolas"/>
                <a:ea typeface="Consolas"/>
                <a:cs typeface="Consolas"/>
              </a:defRPr>
            </a:pPr>
            <a:r>
              <a:rPr sz="1575" b="0">
                <a:solidFill>
                  <a:srgbClr val="222222"/>
                </a:solidFill>
                <a:latin typeface="Consolas"/>
                <a:ea typeface="Consolas"/>
                <a:cs typeface="Consolas"/>
              </a:rPr>
              <a:t> sid:3001041; rev:1;)</a:t>
            </a:r>
          </a:p>
        </p:txBody>
      </p:sp>
      <p:sp>
        <p:nvSpPr>
          <p:cNvPr id="10" name="ack-code-2-bg">
            <a:extLst xmlns:a="http://schemas.openxmlformats.org/drawingml/2006/main">
              <a:ext uri="{FF2B5EF4-FFF2-40B4-BE49-F238E27FC236}">
                <a16:creationId xmlns:a16="http://schemas.microsoft.com/office/drawing/2014/main" id="{CD1E8BE1-A7A4-4384-AC10-3EAA18FE9E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3771900"/>
            <a:ext cx="11391900" cy="1676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5F6"/>
          </a:solidFill>
          <a:ln xmlns:a="http://schemas.openxmlformats.org/drawingml/2006/main" w="9525">
            <a:solidFill>
              <a:srgbClr val="B8BCC4"/>
            </a:solidFill>
            <a:prstDash val="solid"/>
          </a:ln>
        </p:spPr>
      </p:sp>
      <p:sp>
        <p:nvSpPr>
          <p:cNvPr id="11" name="ack-code-2-bar">
            <a:extLst xmlns:a="http://schemas.openxmlformats.org/drawingml/2006/main">
              <a:ext uri="{FF2B5EF4-FFF2-40B4-BE49-F238E27FC236}">
                <a16:creationId xmlns:a16="http://schemas.microsoft.com/office/drawing/2014/main" id="{515D3C72-623A-470E-A5DE-DAD95F944F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3771900"/>
            <a:ext cx="76200" cy="1676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7A3D"/>
          </a:solidFill>
          <a:ln xmlns:a="http://schemas.openxmlformats.org/drawingml/2006/main" w="0">
            <a:solidFill>
              <a:srgbClr val="F47A3D"/>
            </a:solidFill>
            <a:prstDash val="solid"/>
          </a:ln>
        </p:spPr>
      </p:sp>
      <p:sp>
        <p:nvSpPr>
          <p:cNvPr id="12" name="ack-code-2-title">
            <a:extLst xmlns:a="http://schemas.openxmlformats.org/drawingml/2006/main">
              <a:ext uri="{FF2B5EF4-FFF2-40B4-BE49-F238E27FC236}">
                <a16:creationId xmlns:a16="http://schemas.microsoft.com/office/drawing/2014/main" id="{EE762DD5-CE59-4D3B-9386-869CBD57B8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943350"/>
            <a:ext cx="10934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F47A3D"/>
                </a:solidFill>
                <a:latin typeface="Malgun Gothic"/>
                <a:ea typeface="Malgun Gothic"/>
                <a:cs typeface="Malgun Gothic"/>
              </a:defRPr>
            </a:pPr>
            <a:r>
              <a:rPr sz="1650" b="1">
                <a:solidFill>
                  <a:srgbClr val="F47A3D"/>
                </a:solidFill>
                <a:latin typeface="Malgun Gothic"/>
                <a:ea typeface="Malgun Gothic"/>
                <a:cs typeface="Malgun Gothic"/>
              </a:rPr>
              <a:t>2) RST 응답 burst · SID 3001042</a:t>
            </a:r>
          </a:p>
        </p:txBody>
      </p:sp>
      <p:sp>
        <p:nvSpPr>
          <p:cNvPr id="13" name="ack-code-2-code">
            <a:extLst xmlns:a="http://schemas.openxmlformats.org/drawingml/2006/main">
              <a:ext uri="{FF2B5EF4-FFF2-40B4-BE49-F238E27FC236}">
                <a16:creationId xmlns:a16="http://schemas.microsoft.com/office/drawing/2014/main" id="{1BF1EB7A-AD3B-4315-9223-E4CCC146F0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05300"/>
            <a:ext cx="109347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7619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222222"/>
                </a:solidFill>
                <a:latin typeface="Consolas"/>
                <a:ea typeface="Consolas"/>
                <a:cs typeface="Consolas"/>
              </a:defRPr>
            </a:pPr>
            <a:r>
              <a:rPr sz="1575" b="0">
                <a:solidFill>
                  <a:srgbClr val="222222"/>
                </a:solidFill>
                <a:latin typeface="Consolas"/>
                <a:ea typeface="Consolas"/>
                <a:cs typeface="Consolas"/>
              </a:rPr>
              <a:t>alert tcp any any -&gt; any any (</a:t>
            </a:r>
          </a:p>
          <a:p xmlns:a="http://schemas.openxmlformats.org/drawingml/2006/main">
            <a:pPr algn="l">
              <a:defRPr sz="1575" b="0">
                <a:solidFill>
                  <a:srgbClr val="222222"/>
                </a:solidFill>
                <a:latin typeface="Consolas"/>
                <a:ea typeface="Consolas"/>
                <a:cs typeface="Consolas"/>
              </a:defRPr>
            </a:pPr>
            <a:r>
              <a:rPr sz="1575" b="0">
                <a:solidFill>
                  <a:srgbClr val="222222"/>
                </a:solidFill>
                <a:latin typeface="Consolas"/>
                <a:ea typeface="Consolas"/>
                <a:cs typeface="Consolas"/>
              </a:rPr>
              <a:t> msg:"NMAP -sA/-sW suspected. Massive RST packets occurred";</a:t>
            </a:r>
          </a:p>
          <a:p xmlns:a="http://schemas.openxmlformats.org/drawingml/2006/main">
            <a:pPr algn="l">
              <a:defRPr sz="1575" b="0">
                <a:solidFill>
                  <a:srgbClr val="222222"/>
                </a:solidFill>
                <a:latin typeface="Consolas"/>
                <a:ea typeface="Consolas"/>
                <a:cs typeface="Consolas"/>
              </a:defRPr>
            </a:pPr>
            <a:r>
              <a:rPr sz="1575" b="0">
                <a:solidFill>
                  <a:srgbClr val="222222"/>
                </a:solidFill>
                <a:latin typeface="Consolas"/>
                <a:ea typeface="Consolas"/>
                <a:cs typeface="Consolas"/>
              </a:rPr>
              <a:t> flags:R; detection_filter:track by_dst,count 100,seconds 1;</a:t>
            </a:r>
          </a:p>
          <a:p xmlns:a="http://schemas.openxmlformats.org/drawingml/2006/main">
            <a:pPr algn="l">
              <a:defRPr sz="1575" b="0">
                <a:solidFill>
                  <a:srgbClr val="222222"/>
                </a:solidFill>
                <a:latin typeface="Consolas"/>
                <a:ea typeface="Consolas"/>
                <a:cs typeface="Consolas"/>
              </a:defRPr>
            </a:pPr>
            <a:r>
              <a:rPr sz="1575" b="0">
                <a:solidFill>
                  <a:srgbClr val="222222"/>
                </a:solidFill>
                <a:latin typeface="Consolas"/>
                <a:ea typeface="Consolas"/>
                <a:cs typeface="Consolas"/>
              </a:rPr>
              <a:t> sid:3001042; rev:1;)</a:t>
            </a:r>
          </a:p>
        </p:txBody>
      </p:sp>
      <p:sp>
        <p:nvSpPr>
          <p:cNvPr id="14" name="ack-code-note">
            <a:extLst xmlns:a="http://schemas.openxmlformats.org/drawingml/2006/main">
              <a:ext uri="{FF2B5EF4-FFF2-40B4-BE49-F238E27FC236}">
                <a16:creationId xmlns:a16="http://schemas.microsoft.com/office/drawing/2014/main" id="{A30D4A1C-D255-46F8-A18D-BC246520E8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5695950"/>
            <a:ext cx="113919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650" b="1">
                <a:solidFill>
                  <a:srgbClr val="0A0A0A"/>
                </a:solidFill>
                <a:latin typeface="Malgun Gothic"/>
                <a:ea typeface="Malgun Gothic"/>
                <a:cs typeface="Malgun Gothic"/>
              </a:defRPr>
            </a:pPr>
            <a:r>
              <a:rPr sz="1650" b="1">
                <a:solidFill>
                  <a:srgbClr val="0A0A0A"/>
                </a:solidFill>
                <a:latin typeface="Malgun Gothic"/>
                <a:ea typeface="Malgun Gothic"/>
                <a:cs typeface="Malgun Gothic"/>
              </a:rPr>
              <a:t>현장 PCAP에서 R / RA 조합과 정상 대용량 트래픽을 확인한 뒤 count·seconds를 조정</a:t>
            </a:r>
          </a:p>
        </p:txBody>
      </p:sp>
    </p:spTree>
    <p:extLst>
      <p:ext uri="{BB962C8B-B14F-4D97-AF65-F5344CB8AC3E}">
        <p14:creationId xmlns:p14="http://schemas.microsoft.com/office/powerpoint/2010/main" val="650081434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kicker-13">
            <a:extLst xmlns:a="http://schemas.openxmlformats.org/drawingml/2006/main">
              <a:ext uri="{FF2B5EF4-FFF2-40B4-BE49-F238E27FC236}">
                <a16:creationId xmlns:a16="http://schemas.microsoft.com/office/drawing/2014/main" id="{EC61F053-ADAF-4FD2-93A2-7264926A1D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323850"/>
            <a:ext cx="4286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3D8DFF"/>
                </a:solidFill>
                <a:latin typeface="Malgun Gothic"/>
                <a:ea typeface="Malgun Gothic"/>
                <a:cs typeface="Malgun Gothic"/>
              </a:defRPr>
            </a:pPr>
            <a:r>
              <a:rPr sz="1350" b="1">
                <a:solidFill>
                  <a:srgbClr val="3D8DFF"/>
                </a:solidFill>
                <a:latin typeface="Malgun Gothic"/>
                <a:ea typeface="Malgun Gothic"/>
                <a:cs typeface="Malgun Gothic"/>
              </a:rPr>
              <a:t>APPENDIX · SURICATA</a:t>
            </a:r>
          </a:p>
        </p:txBody>
      </p:sp>
      <p:sp>
        <p:nvSpPr>
          <p:cNvPr id="2" name="title-13">
            <a:extLst xmlns:a="http://schemas.openxmlformats.org/drawingml/2006/main">
              <a:ext uri="{FF2B5EF4-FFF2-40B4-BE49-F238E27FC236}">
                <a16:creationId xmlns:a16="http://schemas.microsoft.com/office/drawing/2014/main" id="{C4136A25-CCD3-4FB9-811D-E01E2472E5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647700"/>
            <a:ext cx="113919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0A0A0A"/>
                </a:solidFill>
                <a:latin typeface="Malgun Gothic"/>
                <a:ea typeface="Malgun Gothic"/>
                <a:cs typeface="Malgun Gothic"/>
              </a:defRPr>
            </a:pPr>
            <a:r>
              <a:rPr sz="3600" b="1">
                <a:solidFill>
                  <a:srgbClr val="0A0A0A"/>
                </a:solidFill>
                <a:latin typeface="Malgun Gothic"/>
                <a:ea typeface="Malgun Gothic"/>
                <a:cs typeface="Malgun Gothic"/>
              </a:rPr>
              <a:t>부록 C. HTTP 서비스 프로브 룰 예시</a:t>
            </a:r>
          </a:p>
        </p:txBody>
      </p:sp>
      <p:cxnSp>
        <p:nvCxnSpPr>
          <p:cNvPr id="17" name="rule-42-151"/>
          <p:cNvCxnSpPr/>
          <p:nvPr/>
        </p:nvCxnSpPr>
        <p:spPr>
          <a:xfrm xmlns:a="http://schemas.openxmlformats.org/drawingml/2006/main">
            <a:off x="400050" y="1438275"/>
            <a:ext cx="11391900" cy="95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B8BCC4"/>
            </a:solidFill>
            <a:prstDash val="solid"/>
          </a:ln>
        </p:spPr>
      </p:cxnSp>
      <p:sp>
        <p:nvSpPr>
          <p:cNvPr id="4" name="footer-label-13">
            <a:extLst xmlns:a="http://schemas.openxmlformats.org/drawingml/2006/main">
              <a:ext uri="{FF2B5EF4-FFF2-40B4-BE49-F238E27FC236}">
                <a16:creationId xmlns:a16="http://schemas.microsoft.com/office/drawing/2014/main" id="{8398B088-918B-4549-B93C-5D6973134F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6419850"/>
            <a:ext cx="4000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5E6570"/>
                </a:solidFill>
                <a:latin typeface="Malgun Gothic"/>
                <a:ea typeface="Malgun Gothic"/>
                <a:cs typeface="Malgun Gothic"/>
              </a:defRPr>
            </a:pPr>
            <a:r>
              <a:rPr sz="975" b="0">
                <a:solidFill>
                  <a:srgbClr val="5E6570"/>
                </a:solidFill>
                <a:latin typeface="Malgun Gothic"/>
                <a:ea typeface="Malgun Gothic"/>
                <a:cs typeface="Malgun Gothic"/>
              </a:rPr>
              <a:t>NMAP SCAN DETECTION</a:t>
            </a:r>
          </a:p>
        </p:txBody>
      </p:sp>
      <p:sp>
        <p:nvSpPr>
          <p:cNvPr id="5" name="footer-num-13">
            <a:extLst xmlns:a="http://schemas.openxmlformats.org/drawingml/2006/main">
              <a:ext uri="{FF2B5EF4-FFF2-40B4-BE49-F238E27FC236}">
                <a16:creationId xmlns:a16="http://schemas.microsoft.com/office/drawing/2014/main" id="{F173DF24-7AAE-4EDA-ACBA-669678B0E0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9850"/>
            <a:ext cx="6477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975" b="0">
                <a:solidFill>
                  <a:srgbClr val="5E6570"/>
                </a:solidFill>
                <a:latin typeface="Malgun Gothic"/>
                <a:ea typeface="Malgun Gothic"/>
                <a:cs typeface="Malgun Gothic"/>
              </a:defRPr>
            </a:pPr>
            <a:r>
              <a:rPr sz="975" b="0">
                <a:solidFill>
                  <a:srgbClr val="5E6570"/>
                </a:solidFill>
                <a:latin typeface="Malgun Gothic"/>
                <a:ea typeface="Malgun Gothic"/>
                <a:cs typeface="Malgun Gothic"/>
              </a:rPr>
              <a:t>13</a:t>
            </a:r>
          </a:p>
        </p:txBody>
      </p:sp>
      <p:sp>
        <p:nvSpPr>
          <p:cNvPr id="6" name="http-code-1-bg">
            <a:extLst xmlns:a="http://schemas.openxmlformats.org/drawingml/2006/main">
              <a:ext uri="{FF2B5EF4-FFF2-40B4-BE49-F238E27FC236}">
                <a16:creationId xmlns:a16="http://schemas.microsoft.com/office/drawing/2014/main" id="{D83C1397-DBA4-428C-9CBD-509B0C4D07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1809750"/>
            <a:ext cx="11391900" cy="1752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5F6"/>
          </a:solidFill>
          <a:ln xmlns:a="http://schemas.openxmlformats.org/drawingml/2006/main" w="9525">
            <a:solidFill>
              <a:srgbClr val="B8BCC4"/>
            </a:solidFill>
            <a:prstDash val="solid"/>
          </a:ln>
        </p:spPr>
      </p:sp>
      <p:sp>
        <p:nvSpPr>
          <p:cNvPr id="7" name="http-code-1-bar">
            <a:extLst xmlns:a="http://schemas.openxmlformats.org/drawingml/2006/main">
              <a:ext uri="{FF2B5EF4-FFF2-40B4-BE49-F238E27FC236}">
                <a16:creationId xmlns:a16="http://schemas.microsoft.com/office/drawing/2014/main" id="{1FC7D8FD-81F9-43AA-83AD-91CAA4DD7F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1809750"/>
            <a:ext cx="76200" cy="1752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865B"/>
          </a:solidFill>
          <a:ln xmlns:a="http://schemas.openxmlformats.org/drawingml/2006/main" w="0">
            <a:solidFill>
              <a:srgbClr val="14865B"/>
            </a:solidFill>
            <a:prstDash val="solid"/>
          </a:ln>
        </p:spPr>
      </p:sp>
      <p:sp>
        <p:nvSpPr>
          <p:cNvPr id="8" name="http-code-1-title">
            <a:extLst xmlns:a="http://schemas.openxmlformats.org/drawingml/2006/main">
              <a:ext uri="{FF2B5EF4-FFF2-40B4-BE49-F238E27FC236}">
                <a16:creationId xmlns:a16="http://schemas.microsoft.com/office/drawing/2014/main" id="{FB72F943-8B6B-42C8-A0BE-3844612146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81200"/>
            <a:ext cx="10934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4865B"/>
                </a:solidFill>
                <a:latin typeface="Malgun Gothic"/>
                <a:ea typeface="Malgun Gothic"/>
                <a:cs typeface="Malgun Gothic"/>
              </a:defRPr>
            </a:pPr>
            <a:r>
              <a:rPr sz="1650" b="1">
                <a:solidFill>
                  <a:srgbClr val="14865B"/>
                </a:solidFill>
                <a:latin typeface="Malgun Gothic"/>
                <a:ea typeface="Malgun Gothic"/>
                <a:cs typeface="Malgun Gothic"/>
              </a:rPr>
              <a:t>1) nmaplowercheck · SID 3001052</a:t>
            </a:r>
          </a:p>
        </p:txBody>
      </p:sp>
      <p:sp>
        <p:nvSpPr>
          <p:cNvPr id="9" name="http-code-1-code">
            <a:extLst xmlns:a="http://schemas.openxmlformats.org/drawingml/2006/main">
              <a:ext uri="{FF2B5EF4-FFF2-40B4-BE49-F238E27FC236}">
                <a16:creationId xmlns:a16="http://schemas.microsoft.com/office/drawing/2014/main" id="{A7D5D118-4B3E-44EF-8A76-8BD65547C5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43150"/>
            <a:ext cx="109347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222222"/>
                </a:solidFill>
                <a:latin typeface="Consolas"/>
                <a:ea typeface="Consolas"/>
                <a:cs typeface="Consolas"/>
              </a:defRPr>
            </a:pPr>
            <a:r>
              <a:rPr sz="1575" b="0">
                <a:solidFill>
                  <a:srgbClr val="222222"/>
                </a:solidFill>
                <a:latin typeface="Consolas"/>
                <a:ea typeface="Consolas"/>
                <a:cs typeface="Consolas"/>
              </a:rPr>
              <a:t>alert tcp any any -&gt; any [80,8080] (</a:t>
            </a:r>
          </a:p>
          <a:p xmlns:a="http://schemas.openxmlformats.org/drawingml/2006/main">
            <a:pPr algn="l">
              <a:defRPr sz="1575" b="0">
                <a:solidFill>
                  <a:srgbClr val="222222"/>
                </a:solidFill>
                <a:latin typeface="Consolas"/>
                <a:ea typeface="Consolas"/>
                <a:cs typeface="Consolas"/>
              </a:defRPr>
            </a:pPr>
            <a:r>
              <a:rPr sz="1575" b="0">
                <a:solidFill>
                  <a:srgbClr val="222222"/>
                </a:solidFill>
                <a:latin typeface="Consolas"/>
                <a:ea typeface="Consolas"/>
                <a:cs typeface="Consolas"/>
              </a:rPr>
              <a:t> msg:"NMAP nmaplowercheck service probe detected"; flow:to_server,established;</a:t>
            </a:r>
          </a:p>
          <a:p xmlns:a="http://schemas.openxmlformats.org/drawingml/2006/main">
            <a:pPr algn="l">
              <a:defRPr sz="1575" b="0">
                <a:solidFill>
                  <a:srgbClr val="222222"/>
                </a:solidFill>
                <a:latin typeface="Consolas"/>
                <a:ea typeface="Consolas"/>
                <a:cs typeface="Consolas"/>
              </a:defRPr>
            </a:pPr>
            <a:r>
              <a:rPr sz="1575" b="0">
                <a:solidFill>
                  <a:srgbClr val="222222"/>
                </a:solidFill>
                <a:latin typeface="Consolas"/>
                <a:ea typeface="Consolas"/>
                <a:cs typeface="Consolas"/>
              </a:rPr>
              <a:t> content:"GET /nmaplowercheck";</a:t>
            </a:r>
          </a:p>
          <a:p xmlns:a="http://schemas.openxmlformats.org/drawingml/2006/main">
            <a:pPr algn="l">
              <a:defRPr sz="1575" b="0">
                <a:solidFill>
                  <a:srgbClr val="222222"/>
                </a:solidFill>
                <a:latin typeface="Consolas"/>
                <a:ea typeface="Consolas"/>
                <a:cs typeface="Consolas"/>
              </a:defRPr>
            </a:pPr>
            <a:r>
              <a:rPr sz="1575" b="0">
                <a:solidFill>
                  <a:srgbClr val="222222"/>
                </a:solidFill>
                <a:latin typeface="Consolas"/>
                <a:ea typeface="Consolas"/>
                <a:cs typeface="Consolas"/>
              </a:rPr>
              <a:t> sid:3001052; rev:1;)</a:t>
            </a:r>
          </a:p>
        </p:txBody>
      </p:sp>
      <p:sp>
        <p:nvSpPr>
          <p:cNvPr id="10" name="http-code-2-bg">
            <a:extLst xmlns:a="http://schemas.openxmlformats.org/drawingml/2006/main">
              <a:ext uri="{FF2B5EF4-FFF2-40B4-BE49-F238E27FC236}">
                <a16:creationId xmlns:a16="http://schemas.microsoft.com/office/drawing/2014/main" id="{BF020C7E-C947-4245-994F-D7F397FC2B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3810000"/>
            <a:ext cx="11391900" cy="1752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5F6"/>
          </a:solidFill>
          <a:ln xmlns:a="http://schemas.openxmlformats.org/drawingml/2006/main" w="9525">
            <a:solidFill>
              <a:srgbClr val="B8BCC4"/>
            </a:solidFill>
            <a:prstDash val="solid"/>
          </a:ln>
        </p:spPr>
      </p:sp>
      <p:sp>
        <p:nvSpPr>
          <p:cNvPr id="11" name="http-code-2-bar">
            <a:extLst xmlns:a="http://schemas.openxmlformats.org/drawingml/2006/main">
              <a:ext uri="{FF2B5EF4-FFF2-40B4-BE49-F238E27FC236}">
                <a16:creationId xmlns:a16="http://schemas.microsoft.com/office/drawing/2014/main" id="{7DE567E8-AC5A-44AF-A9A8-408CA6D696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3810000"/>
            <a:ext cx="76200" cy="1752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D8DFF"/>
          </a:solidFill>
          <a:ln xmlns:a="http://schemas.openxmlformats.org/drawingml/2006/main" w="0">
            <a:solidFill>
              <a:srgbClr val="3D8DFF"/>
            </a:solidFill>
            <a:prstDash val="solid"/>
          </a:ln>
        </p:spPr>
      </p:sp>
      <p:sp>
        <p:nvSpPr>
          <p:cNvPr id="12" name="http-code-2-title">
            <a:extLst xmlns:a="http://schemas.openxmlformats.org/drawingml/2006/main">
              <a:ext uri="{FF2B5EF4-FFF2-40B4-BE49-F238E27FC236}">
                <a16:creationId xmlns:a16="http://schemas.microsoft.com/office/drawing/2014/main" id="{83AAA7C0-24FE-44AE-B6BC-73C2C7171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981450"/>
            <a:ext cx="10934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3D8DFF"/>
                </a:solidFill>
                <a:latin typeface="Malgun Gothic"/>
                <a:ea typeface="Malgun Gothic"/>
                <a:cs typeface="Malgun Gothic"/>
              </a:defRPr>
            </a:pPr>
            <a:r>
              <a:rPr sz="1650" b="1">
                <a:solidFill>
                  <a:srgbClr val="3D8DFF"/>
                </a:solidFill>
                <a:latin typeface="Malgun Gothic"/>
                <a:ea typeface="Malgun Gothic"/>
                <a:cs typeface="Malgun Gothic"/>
              </a:rPr>
              <a:t>2) Encoded Trinity · SID 3001051</a:t>
            </a:r>
          </a:p>
        </p:txBody>
      </p:sp>
      <p:sp>
        <p:nvSpPr>
          <p:cNvPr id="13" name="http-code-2-code">
            <a:extLst xmlns:a="http://schemas.openxmlformats.org/drawingml/2006/main">
              <a:ext uri="{FF2B5EF4-FFF2-40B4-BE49-F238E27FC236}">
                <a16:creationId xmlns:a16="http://schemas.microsoft.com/office/drawing/2014/main" id="{A779501C-777B-4914-8ACB-9EB201C245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43400"/>
            <a:ext cx="109347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222222"/>
                </a:solidFill>
                <a:latin typeface="Consolas"/>
                <a:ea typeface="Consolas"/>
                <a:cs typeface="Consolas"/>
              </a:defRPr>
            </a:pPr>
            <a:r>
              <a:rPr sz="1575" b="0">
                <a:solidFill>
                  <a:srgbClr val="222222"/>
                </a:solidFill>
                <a:latin typeface="Consolas"/>
                <a:ea typeface="Consolas"/>
                <a:cs typeface="Consolas"/>
              </a:rPr>
              <a:t>alert tcp any any -&gt; any 8080 (</a:t>
            </a:r>
          </a:p>
          <a:p xmlns:a="http://schemas.openxmlformats.org/drawingml/2006/main">
            <a:pPr algn="l">
              <a:defRPr sz="1575" b="0">
                <a:solidFill>
                  <a:srgbClr val="222222"/>
                </a:solidFill>
                <a:latin typeface="Consolas"/>
                <a:ea typeface="Consolas"/>
                <a:cs typeface="Consolas"/>
              </a:defRPr>
            </a:pPr>
            <a:r>
              <a:rPr sz="1575" b="0">
                <a:solidFill>
                  <a:srgbClr val="222222"/>
                </a:solidFill>
                <a:latin typeface="Consolas"/>
                <a:ea typeface="Consolas"/>
                <a:cs typeface="Consolas"/>
              </a:rPr>
              <a:t> msg:"NMAP TRINITY PROBE detected"; flow:to_server,established;</a:t>
            </a:r>
          </a:p>
          <a:p xmlns:a="http://schemas.openxmlformats.org/drawingml/2006/main">
            <a:pPr algn="l">
              <a:defRPr sz="1575" b="0">
                <a:solidFill>
                  <a:srgbClr val="222222"/>
                </a:solidFill>
                <a:latin typeface="Consolas"/>
                <a:ea typeface="Consolas"/>
                <a:cs typeface="Consolas"/>
              </a:defRPr>
            </a:pPr>
            <a:r>
              <a:rPr sz="1575" b="0">
                <a:solidFill>
                  <a:srgbClr val="222222"/>
                </a:solidFill>
                <a:latin typeface="Consolas"/>
                <a:ea typeface="Consolas"/>
                <a:cs typeface="Consolas"/>
              </a:rPr>
              <a:t> content:"GET /nice%20ports%2C/Tri%6Eity.txt%2ebak"; nocase;</a:t>
            </a:r>
          </a:p>
          <a:p xmlns:a="http://schemas.openxmlformats.org/drawingml/2006/main">
            <a:pPr algn="l">
              <a:defRPr sz="1575" b="0">
                <a:solidFill>
                  <a:srgbClr val="222222"/>
                </a:solidFill>
                <a:latin typeface="Consolas"/>
                <a:ea typeface="Consolas"/>
                <a:cs typeface="Consolas"/>
              </a:defRPr>
            </a:pPr>
            <a:r>
              <a:rPr sz="1575" b="0">
                <a:solidFill>
                  <a:srgbClr val="222222"/>
                </a:solidFill>
                <a:latin typeface="Consolas"/>
                <a:ea typeface="Consolas"/>
                <a:cs typeface="Consolas"/>
              </a:rPr>
              <a:t> sid:3001051; rev:1;)</a:t>
            </a:r>
          </a:p>
        </p:txBody>
      </p:sp>
      <p:sp>
        <p:nvSpPr>
          <p:cNvPr id="14" name="http-version-note">
            <a:extLst xmlns:a="http://schemas.openxmlformats.org/drawingml/2006/main">
              <a:ext uri="{FF2B5EF4-FFF2-40B4-BE49-F238E27FC236}">
                <a16:creationId xmlns:a16="http://schemas.microsoft.com/office/drawing/2014/main" id="{3091A739-A0DE-435E-A681-77359D16DF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5829300"/>
            <a:ext cx="11391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5E6570"/>
                </a:solidFill>
                <a:latin typeface="Malgun Gothic"/>
                <a:ea typeface="Malgun Gothic"/>
                <a:cs typeface="Malgun Gothic"/>
              </a:defRPr>
            </a:pPr>
            <a:r>
              <a:rPr sz="1575" b="1">
                <a:solidFill>
                  <a:srgbClr val="5E6570"/>
                </a:solidFill>
                <a:latin typeface="Malgun Gothic"/>
                <a:ea typeface="Malgun Gothic"/>
                <a:cs typeface="Malgun Gothic"/>
              </a:rPr>
              <a:t>실제 룰은 TCP payload 기반. 향후 HTTP method/URI sticky buffer 적용 시 분할·정규화 내성이 좋아짐</a:t>
            </a:r>
          </a:p>
        </p:txBody>
      </p:sp>
    </p:spTree>
    <p:extLst>
      <p:ext uri="{BB962C8B-B14F-4D97-AF65-F5344CB8AC3E}">
        <p14:creationId xmlns:p14="http://schemas.microsoft.com/office/powerpoint/2010/main" val="33909046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2026-07-22T06:40:46.3950000Z</dcterms:created>
  <dcterms:modified xsi:type="dcterms:W3CDTF">2026-07-22T06:40:46.3950000Z</dcterms:modified>
</coreProperties>
</file>